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6" r:id="rId3"/>
    <p:sldId id="290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9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041"/>
    <a:srgbClr val="339933"/>
    <a:srgbClr val="006699"/>
    <a:srgbClr val="FFFFFF"/>
    <a:srgbClr val="369A36"/>
    <a:srgbClr val="0098CC"/>
    <a:srgbClr val="0099CC"/>
    <a:srgbClr val="C7DEE8"/>
    <a:srgbClr val="B2D9B2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597" autoAdjust="0"/>
  </p:normalViewPr>
  <p:slideViewPr>
    <p:cSldViewPr snapToGrid="0">
      <p:cViewPr varScale="1">
        <p:scale>
          <a:sx n="102" d="100"/>
          <a:sy n="102" d="100"/>
        </p:scale>
        <p:origin x="15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282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922941-D1F3-E96E-D157-7EE315B926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841CF-0BB6-6A5E-2128-E4881353CD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3981-F1F0-47BD-86EF-EBCDF3559EA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0E862-CD0B-A5EF-E04B-B88C9A91C7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C1943-1BF0-FAF4-7F33-D91D97BB10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05D43-2211-439C-9A7A-72CAD70FA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8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D254C-BE2D-4919-A44D-8FE48EF42A5F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41BFB-BFE3-403A-A82C-D7D69E68BA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9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D355628-7167-308C-3964-B3BA45F9C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00957" y="1845221"/>
            <a:ext cx="3167556" cy="3167556"/>
          </a:xfrm>
          <a:custGeom>
            <a:avLst/>
            <a:gdLst>
              <a:gd name="connsiteX0" fmla="*/ 1583778 w 3167556"/>
              <a:gd name="connsiteY0" fmla="*/ 0 h 3167556"/>
              <a:gd name="connsiteX1" fmla="*/ 3167556 w 3167556"/>
              <a:gd name="connsiteY1" fmla="*/ 1583778 h 3167556"/>
              <a:gd name="connsiteX2" fmla="*/ 1583778 w 3167556"/>
              <a:gd name="connsiteY2" fmla="*/ 3167556 h 3167556"/>
              <a:gd name="connsiteX3" fmla="*/ 0 w 3167556"/>
              <a:gd name="connsiteY3" fmla="*/ 1583778 h 3167556"/>
              <a:gd name="connsiteX4" fmla="*/ 1583778 w 3167556"/>
              <a:gd name="connsiteY4" fmla="*/ 0 h 316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556" h="3167556">
                <a:moveTo>
                  <a:pt x="1583778" y="0"/>
                </a:moveTo>
                <a:cubicBezTo>
                  <a:pt x="2458474" y="0"/>
                  <a:pt x="3167556" y="709082"/>
                  <a:pt x="3167556" y="1583778"/>
                </a:cubicBezTo>
                <a:cubicBezTo>
                  <a:pt x="3167556" y="2458474"/>
                  <a:pt x="2458474" y="3167556"/>
                  <a:pt x="1583778" y="3167556"/>
                </a:cubicBezTo>
                <a:cubicBezTo>
                  <a:pt x="709082" y="3167556"/>
                  <a:pt x="0" y="2458474"/>
                  <a:pt x="0" y="1583778"/>
                </a:cubicBezTo>
                <a:cubicBezTo>
                  <a:pt x="0" y="709082"/>
                  <a:pt x="709082" y="0"/>
                  <a:pt x="15837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24E7783-A82F-47A9-9890-83D1DA3A38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6168" y="2919962"/>
            <a:ext cx="2094142" cy="3365380"/>
          </a:xfrm>
          <a:custGeom>
            <a:avLst/>
            <a:gdLst>
              <a:gd name="connsiteX0" fmla="*/ 1047071 w 2094142"/>
              <a:gd name="connsiteY0" fmla="*/ 0 h 3365380"/>
              <a:gd name="connsiteX1" fmla="*/ 2094142 w 2094142"/>
              <a:gd name="connsiteY1" fmla="*/ 1047071 h 3365380"/>
              <a:gd name="connsiteX2" fmla="*/ 2094142 w 2094142"/>
              <a:gd name="connsiteY2" fmla="*/ 2318309 h 3365380"/>
              <a:gd name="connsiteX3" fmla="*/ 1047071 w 2094142"/>
              <a:gd name="connsiteY3" fmla="*/ 3365380 h 3365380"/>
              <a:gd name="connsiteX4" fmla="*/ 0 w 2094142"/>
              <a:gd name="connsiteY4" fmla="*/ 2318309 h 3365380"/>
              <a:gd name="connsiteX5" fmla="*/ 0 w 2094142"/>
              <a:gd name="connsiteY5" fmla="*/ 1047071 h 3365380"/>
              <a:gd name="connsiteX6" fmla="*/ 1047071 w 2094142"/>
              <a:gd name="connsiteY6" fmla="*/ 0 h 336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4142" h="3365380">
                <a:moveTo>
                  <a:pt x="1047071" y="0"/>
                </a:moveTo>
                <a:cubicBezTo>
                  <a:pt x="1625352" y="0"/>
                  <a:pt x="2094142" y="468790"/>
                  <a:pt x="2094142" y="1047071"/>
                </a:cubicBezTo>
                <a:lnTo>
                  <a:pt x="2094142" y="2318309"/>
                </a:lnTo>
                <a:cubicBezTo>
                  <a:pt x="2094142" y="2896590"/>
                  <a:pt x="1625352" y="3365380"/>
                  <a:pt x="1047071" y="3365380"/>
                </a:cubicBezTo>
                <a:cubicBezTo>
                  <a:pt x="468790" y="3365380"/>
                  <a:pt x="0" y="2896590"/>
                  <a:pt x="0" y="2318309"/>
                </a:cubicBezTo>
                <a:lnTo>
                  <a:pt x="0" y="1047071"/>
                </a:lnTo>
                <a:cubicBezTo>
                  <a:pt x="0" y="468790"/>
                  <a:pt x="468790" y="0"/>
                  <a:pt x="10470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BF0D572-569A-E8BA-F2A7-892024D95C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4052" y="2919962"/>
            <a:ext cx="2094142" cy="3365380"/>
          </a:xfrm>
          <a:custGeom>
            <a:avLst/>
            <a:gdLst>
              <a:gd name="connsiteX0" fmla="*/ 1047071 w 2094142"/>
              <a:gd name="connsiteY0" fmla="*/ 0 h 3365380"/>
              <a:gd name="connsiteX1" fmla="*/ 2094142 w 2094142"/>
              <a:gd name="connsiteY1" fmla="*/ 1047071 h 3365380"/>
              <a:gd name="connsiteX2" fmla="*/ 2094142 w 2094142"/>
              <a:gd name="connsiteY2" fmla="*/ 2318309 h 3365380"/>
              <a:gd name="connsiteX3" fmla="*/ 1047071 w 2094142"/>
              <a:gd name="connsiteY3" fmla="*/ 3365380 h 3365380"/>
              <a:gd name="connsiteX4" fmla="*/ 0 w 2094142"/>
              <a:gd name="connsiteY4" fmla="*/ 2318309 h 3365380"/>
              <a:gd name="connsiteX5" fmla="*/ 0 w 2094142"/>
              <a:gd name="connsiteY5" fmla="*/ 1047071 h 3365380"/>
              <a:gd name="connsiteX6" fmla="*/ 1047071 w 2094142"/>
              <a:gd name="connsiteY6" fmla="*/ 0 h 336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4142" h="3365380">
                <a:moveTo>
                  <a:pt x="1047071" y="0"/>
                </a:moveTo>
                <a:cubicBezTo>
                  <a:pt x="1625352" y="0"/>
                  <a:pt x="2094142" y="468790"/>
                  <a:pt x="2094142" y="1047071"/>
                </a:cubicBezTo>
                <a:lnTo>
                  <a:pt x="2094142" y="2318309"/>
                </a:lnTo>
                <a:cubicBezTo>
                  <a:pt x="2094142" y="2896590"/>
                  <a:pt x="1625352" y="3365380"/>
                  <a:pt x="1047071" y="3365380"/>
                </a:cubicBezTo>
                <a:cubicBezTo>
                  <a:pt x="468790" y="3365380"/>
                  <a:pt x="0" y="2896590"/>
                  <a:pt x="0" y="2318309"/>
                </a:cubicBezTo>
                <a:lnTo>
                  <a:pt x="0" y="1047071"/>
                </a:lnTo>
                <a:cubicBezTo>
                  <a:pt x="0" y="468790"/>
                  <a:pt x="468790" y="0"/>
                  <a:pt x="10470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03DE06C-91D0-7D22-4E9F-6B1EEB82D3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11935" y="2919962"/>
            <a:ext cx="2094142" cy="3365380"/>
          </a:xfrm>
          <a:custGeom>
            <a:avLst/>
            <a:gdLst>
              <a:gd name="connsiteX0" fmla="*/ 1047071 w 2094142"/>
              <a:gd name="connsiteY0" fmla="*/ 0 h 3365380"/>
              <a:gd name="connsiteX1" fmla="*/ 2094142 w 2094142"/>
              <a:gd name="connsiteY1" fmla="*/ 1047071 h 3365380"/>
              <a:gd name="connsiteX2" fmla="*/ 2094142 w 2094142"/>
              <a:gd name="connsiteY2" fmla="*/ 2318309 h 3365380"/>
              <a:gd name="connsiteX3" fmla="*/ 1047071 w 2094142"/>
              <a:gd name="connsiteY3" fmla="*/ 3365380 h 3365380"/>
              <a:gd name="connsiteX4" fmla="*/ 0 w 2094142"/>
              <a:gd name="connsiteY4" fmla="*/ 2318309 h 3365380"/>
              <a:gd name="connsiteX5" fmla="*/ 0 w 2094142"/>
              <a:gd name="connsiteY5" fmla="*/ 1047071 h 3365380"/>
              <a:gd name="connsiteX6" fmla="*/ 1047071 w 2094142"/>
              <a:gd name="connsiteY6" fmla="*/ 0 h 336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4142" h="3365380">
                <a:moveTo>
                  <a:pt x="1047071" y="0"/>
                </a:moveTo>
                <a:cubicBezTo>
                  <a:pt x="1625352" y="0"/>
                  <a:pt x="2094142" y="468790"/>
                  <a:pt x="2094142" y="1047071"/>
                </a:cubicBezTo>
                <a:lnTo>
                  <a:pt x="2094142" y="2318309"/>
                </a:lnTo>
                <a:cubicBezTo>
                  <a:pt x="2094142" y="2896590"/>
                  <a:pt x="1625352" y="3365380"/>
                  <a:pt x="1047071" y="3365380"/>
                </a:cubicBezTo>
                <a:cubicBezTo>
                  <a:pt x="468790" y="3365380"/>
                  <a:pt x="0" y="2896590"/>
                  <a:pt x="0" y="2318309"/>
                </a:cubicBezTo>
                <a:lnTo>
                  <a:pt x="0" y="1047071"/>
                </a:lnTo>
                <a:cubicBezTo>
                  <a:pt x="0" y="468790"/>
                  <a:pt x="468790" y="0"/>
                  <a:pt x="10470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82A63F3-0038-641A-CEBD-4F19908DDC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818" y="2919962"/>
            <a:ext cx="2094142" cy="3365380"/>
          </a:xfrm>
          <a:custGeom>
            <a:avLst/>
            <a:gdLst>
              <a:gd name="connsiteX0" fmla="*/ 1047071 w 2094142"/>
              <a:gd name="connsiteY0" fmla="*/ 0 h 3365380"/>
              <a:gd name="connsiteX1" fmla="*/ 2094142 w 2094142"/>
              <a:gd name="connsiteY1" fmla="*/ 1047071 h 3365380"/>
              <a:gd name="connsiteX2" fmla="*/ 2094142 w 2094142"/>
              <a:gd name="connsiteY2" fmla="*/ 2318309 h 3365380"/>
              <a:gd name="connsiteX3" fmla="*/ 1047071 w 2094142"/>
              <a:gd name="connsiteY3" fmla="*/ 3365380 h 3365380"/>
              <a:gd name="connsiteX4" fmla="*/ 0 w 2094142"/>
              <a:gd name="connsiteY4" fmla="*/ 2318309 h 3365380"/>
              <a:gd name="connsiteX5" fmla="*/ 0 w 2094142"/>
              <a:gd name="connsiteY5" fmla="*/ 1047071 h 3365380"/>
              <a:gd name="connsiteX6" fmla="*/ 1047071 w 2094142"/>
              <a:gd name="connsiteY6" fmla="*/ 0 h 336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4142" h="3365380">
                <a:moveTo>
                  <a:pt x="1047071" y="0"/>
                </a:moveTo>
                <a:cubicBezTo>
                  <a:pt x="1625352" y="0"/>
                  <a:pt x="2094142" y="468790"/>
                  <a:pt x="2094142" y="1047071"/>
                </a:cubicBezTo>
                <a:lnTo>
                  <a:pt x="2094142" y="2318309"/>
                </a:lnTo>
                <a:cubicBezTo>
                  <a:pt x="2094142" y="2896590"/>
                  <a:pt x="1625352" y="3365380"/>
                  <a:pt x="1047071" y="3365380"/>
                </a:cubicBezTo>
                <a:cubicBezTo>
                  <a:pt x="468790" y="3365380"/>
                  <a:pt x="0" y="2896590"/>
                  <a:pt x="0" y="2318309"/>
                </a:cubicBezTo>
                <a:lnTo>
                  <a:pt x="0" y="1047071"/>
                </a:lnTo>
                <a:cubicBezTo>
                  <a:pt x="0" y="468790"/>
                  <a:pt x="468790" y="0"/>
                  <a:pt x="10470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0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92B113C-DB9D-2FA4-C364-F3948E22D6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1297" y="2609850"/>
            <a:ext cx="2035038" cy="2063438"/>
          </a:xfrm>
          <a:custGeom>
            <a:avLst/>
            <a:gdLst>
              <a:gd name="connsiteX0" fmla="*/ 181709 w 2035038"/>
              <a:gd name="connsiteY0" fmla="*/ 0 h 2063438"/>
              <a:gd name="connsiteX1" fmla="*/ 1853329 w 2035038"/>
              <a:gd name="connsiteY1" fmla="*/ 0 h 2063438"/>
              <a:gd name="connsiteX2" fmla="*/ 2035038 w 2035038"/>
              <a:gd name="connsiteY2" fmla="*/ 181709 h 2063438"/>
              <a:gd name="connsiteX3" fmla="*/ 2035038 w 2035038"/>
              <a:gd name="connsiteY3" fmla="*/ 1881729 h 2063438"/>
              <a:gd name="connsiteX4" fmla="*/ 1853329 w 2035038"/>
              <a:gd name="connsiteY4" fmla="*/ 2063438 h 2063438"/>
              <a:gd name="connsiteX5" fmla="*/ 181709 w 2035038"/>
              <a:gd name="connsiteY5" fmla="*/ 2063438 h 2063438"/>
              <a:gd name="connsiteX6" fmla="*/ 0 w 2035038"/>
              <a:gd name="connsiteY6" fmla="*/ 1881729 h 2063438"/>
              <a:gd name="connsiteX7" fmla="*/ 0 w 2035038"/>
              <a:gd name="connsiteY7" fmla="*/ 181709 h 2063438"/>
              <a:gd name="connsiteX8" fmla="*/ 181709 w 2035038"/>
              <a:gd name="connsiteY8" fmla="*/ 0 h 206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038" h="2063438">
                <a:moveTo>
                  <a:pt x="181709" y="0"/>
                </a:moveTo>
                <a:lnTo>
                  <a:pt x="1853329" y="0"/>
                </a:lnTo>
                <a:cubicBezTo>
                  <a:pt x="1953684" y="0"/>
                  <a:pt x="2035038" y="81354"/>
                  <a:pt x="2035038" y="181709"/>
                </a:cubicBezTo>
                <a:lnTo>
                  <a:pt x="2035038" y="1881729"/>
                </a:lnTo>
                <a:cubicBezTo>
                  <a:pt x="2035038" y="1982084"/>
                  <a:pt x="1953684" y="2063438"/>
                  <a:pt x="1853329" y="2063438"/>
                </a:cubicBezTo>
                <a:lnTo>
                  <a:pt x="181709" y="2063438"/>
                </a:lnTo>
                <a:cubicBezTo>
                  <a:pt x="81354" y="2063438"/>
                  <a:pt x="0" y="1982084"/>
                  <a:pt x="0" y="1881729"/>
                </a:cubicBezTo>
                <a:lnTo>
                  <a:pt x="0" y="181709"/>
                </a:lnTo>
                <a:cubicBezTo>
                  <a:pt x="0" y="81354"/>
                  <a:pt x="81354" y="0"/>
                  <a:pt x="1817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7E0065-B1A2-089D-4235-BF2FC503C9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1643" y="2609850"/>
            <a:ext cx="2035038" cy="2063438"/>
          </a:xfrm>
          <a:custGeom>
            <a:avLst/>
            <a:gdLst>
              <a:gd name="connsiteX0" fmla="*/ 105517 w 2035038"/>
              <a:gd name="connsiteY0" fmla="*/ 0 h 2063438"/>
              <a:gd name="connsiteX1" fmla="*/ 1929521 w 2035038"/>
              <a:gd name="connsiteY1" fmla="*/ 0 h 2063438"/>
              <a:gd name="connsiteX2" fmla="*/ 2035038 w 2035038"/>
              <a:gd name="connsiteY2" fmla="*/ 105517 h 2063438"/>
              <a:gd name="connsiteX3" fmla="*/ 2035038 w 2035038"/>
              <a:gd name="connsiteY3" fmla="*/ 1957921 h 2063438"/>
              <a:gd name="connsiteX4" fmla="*/ 1929521 w 2035038"/>
              <a:gd name="connsiteY4" fmla="*/ 2063438 h 2063438"/>
              <a:gd name="connsiteX5" fmla="*/ 105517 w 2035038"/>
              <a:gd name="connsiteY5" fmla="*/ 2063438 h 2063438"/>
              <a:gd name="connsiteX6" fmla="*/ 0 w 2035038"/>
              <a:gd name="connsiteY6" fmla="*/ 1957921 h 2063438"/>
              <a:gd name="connsiteX7" fmla="*/ 0 w 2035038"/>
              <a:gd name="connsiteY7" fmla="*/ 105517 h 2063438"/>
              <a:gd name="connsiteX8" fmla="*/ 105517 w 2035038"/>
              <a:gd name="connsiteY8" fmla="*/ 0 h 206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038" h="2063438">
                <a:moveTo>
                  <a:pt x="105517" y="0"/>
                </a:moveTo>
                <a:lnTo>
                  <a:pt x="1929521" y="0"/>
                </a:lnTo>
                <a:cubicBezTo>
                  <a:pt x="1987796" y="0"/>
                  <a:pt x="2035038" y="47242"/>
                  <a:pt x="2035038" y="105517"/>
                </a:cubicBezTo>
                <a:lnTo>
                  <a:pt x="2035038" y="1957921"/>
                </a:lnTo>
                <a:cubicBezTo>
                  <a:pt x="2035038" y="2016196"/>
                  <a:pt x="1987796" y="2063438"/>
                  <a:pt x="1929521" y="2063438"/>
                </a:cubicBezTo>
                <a:lnTo>
                  <a:pt x="105517" y="2063438"/>
                </a:lnTo>
                <a:cubicBezTo>
                  <a:pt x="47242" y="2063438"/>
                  <a:pt x="0" y="2016196"/>
                  <a:pt x="0" y="1957921"/>
                </a:cubicBezTo>
                <a:lnTo>
                  <a:pt x="0" y="105517"/>
                </a:lnTo>
                <a:cubicBezTo>
                  <a:pt x="0" y="47242"/>
                  <a:pt x="47242" y="0"/>
                  <a:pt x="10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F935FB6-5AAC-0C2A-9F1B-538D208793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26009" y="2609850"/>
            <a:ext cx="2035038" cy="2063438"/>
          </a:xfrm>
          <a:custGeom>
            <a:avLst/>
            <a:gdLst>
              <a:gd name="connsiteX0" fmla="*/ 181709 w 2035038"/>
              <a:gd name="connsiteY0" fmla="*/ 0 h 2063438"/>
              <a:gd name="connsiteX1" fmla="*/ 1853329 w 2035038"/>
              <a:gd name="connsiteY1" fmla="*/ 0 h 2063438"/>
              <a:gd name="connsiteX2" fmla="*/ 2035038 w 2035038"/>
              <a:gd name="connsiteY2" fmla="*/ 181709 h 2063438"/>
              <a:gd name="connsiteX3" fmla="*/ 2035038 w 2035038"/>
              <a:gd name="connsiteY3" fmla="*/ 1881729 h 2063438"/>
              <a:gd name="connsiteX4" fmla="*/ 1853329 w 2035038"/>
              <a:gd name="connsiteY4" fmla="*/ 2063438 h 2063438"/>
              <a:gd name="connsiteX5" fmla="*/ 181709 w 2035038"/>
              <a:gd name="connsiteY5" fmla="*/ 2063438 h 2063438"/>
              <a:gd name="connsiteX6" fmla="*/ 0 w 2035038"/>
              <a:gd name="connsiteY6" fmla="*/ 1881729 h 2063438"/>
              <a:gd name="connsiteX7" fmla="*/ 0 w 2035038"/>
              <a:gd name="connsiteY7" fmla="*/ 181709 h 2063438"/>
              <a:gd name="connsiteX8" fmla="*/ 181709 w 2035038"/>
              <a:gd name="connsiteY8" fmla="*/ 0 h 206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038" h="2063438">
                <a:moveTo>
                  <a:pt x="181709" y="0"/>
                </a:moveTo>
                <a:lnTo>
                  <a:pt x="1853329" y="0"/>
                </a:lnTo>
                <a:cubicBezTo>
                  <a:pt x="1953684" y="0"/>
                  <a:pt x="2035038" y="81354"/>
                  <a:pt x="2035038" y="181709"/>
                </a:cubicBezTo>
                <a:lnTo>
                  <a:pt x="2035038" y="1881729"/>
                </a:lnTo>
                <a:cubicBezTo>
                  <a:pt x="2035038" y="1982084"/>
                  <a:pt x="1953684" y="2063438"/>
                  <a:pt x="1853329" y="2063438"/>
                </a:cubicBezTo>
                <a:lnTo>
                  <a:pt x="181709" y="2063438"/>
                </a:lnTo>
                <a:cubicBezTo>
                  <a:pt x="81354" y="2063438"/>
                  <a:pt x="0" y="1982084"/>
                  <a:pt x="0" y="1881729"/>
                </a:cubicBezTo>
                <a:lnTo>
                  <a:pt x="0" y="181709"/>
                </a:lnTo>
                <a:cubicBezTo>
                  <a:pt x="0" y="81354"/>
                  <a:pt x="81354" y="0"/>
                  <a:pt x="1817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3F41876-8DE0-EF11-101F-723DB89269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9425" y="2609850"/>
            <a:ext cx="2035038" cy="2063438"/>
          </a:xfrm>
          <a:custGeom>
            <a:avLst/>
            <a:gdLst>
              <a:gd name="connsiteX0" fmla="*/ 181709 w 2035038"/>
              <a:gd name="connsiteY0" fmla="*/ 0 h 2063438"/>
              <a:gd name="connsiteX1" fmla="*/ 1853329 w 2035038"/>
              <a:gd name="connsiteY1" fmla="*/ 0 h 2063438"/>
              <a:gd name="connsiteX2" fmla="*/ 2035038 w 2035038"/>
              <a:gd name="connsiteY2" fmla="*/ 181709 h 2063438"/>
              <a:gd name="connsiteX3" fmla="*/ 2035038 w 2035038"/>
              <a:gd name="connsiteY3" fmla="*/ 1881729 h 2063438"/>
              <a:gd name="connsiteX4" fmla="*/ 1853329 w 2035038"/>
              <a:gd name="connsiteY4" fmla="*/ 2063438 h 2063438"/>
              <a:gd name="connsiteX5" fmla="*/ 181709 w 2035038"/>
              <a:gd name="connsiteY5" fmla="*/ 2063438 h 2063438"/>
              <a:gd name="connsiteX6" fmla="*/ 0 w 2035038"/>
              <a:gd name="connsiteY6" fmla="*/ 1881729 h 2063438"/>
              <a:gd name="connsiteX7" fmla="*/ 0 w 2035038"/>
              <a:gd name="connsiteY7" fmla="*/ 181709 h 2063438"/>
              <a:gd name="connsiteX8" fmla="*/ 181709 w 2035038"/>
              <a:gd name="connsiteY8" fmla="*/ 0 h 206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038" h="2063438">
                <a:moveTo>
                  <a:pt x="181709" y="0"/>
                </a:moveTo>
                <a:lnTo>
                  <a:pt x="1853329" y="0"/>
                </a:lnTo>
                <a:cubicBezTo>
                  <a:pt x="1953684" y="0"/>
                  <a:pt x="2035038" y="81354"/>
                  <a:pt x="2035038" y="181709"/>
                </a:cubicBezTo>
                <a:lnTo>
                  <a:pt x="2035038" y="1881729"/>
                </a:lnTo>
                <a:cubicBezTo>
                  <a:pt x="2035038" y="1982084"/>
                  <a:pt x="1953684" y="2063438"/>
                  <a:pt x="1853329" y="2063438"/>
                </a:cubicBezTo>
                <a:lnTo>
                  <a:pt x="181709" y="2063438"/>
                </a:lnTo>
                <a:cubicBezTo>
                  <a:pt x="81354" y="2063438"/>
                  <a:pt x="0" y="1982084"/>
                  <a:pt x="0" y="1881729"/>
                </a:cubicBezTo>
                <a:lnTo>
                  <a:pt x="0" y="181709"/>
                </a:lnTo>
                <a:cubicBezTo>
                  <a:pt x="0" y="81354"/>
                  <a:pt x="81354" y="0"/>
                  <a:pt x="1817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AF98DF5-F8BA-E1FF-B6EC-2C47B4D198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9988" y="2229213"/>
            <a:ext cx="4514532" cy="4628787"/>
          </a:xfrm>
          <a:custGeom>
            <a:avLst/>
            <a:gdLst>
              <a:gd name="connsiteX0" fmla="*/ 0 w 4514532"/>
              <a:gd name="connsiteY0" fmla="*/ 0 h 4628787"/>
              <a:gd name="connsiteX1" fmla="*/ 4514532 w 4514532"/>
              <a:gd name="connsiteY1" fmla="*/ 0 h 4628787"/>
              <a:gd name="connsiteX2" fmla="*/ 4514532 w 4514532"/>
              <a:gd name="connsiteY2" fmla="*/ 4628787 h 4628787"/>
              <a:gd name="connsiteX3" fmla="*/ 0 w 4514532"/>
              <a:gd name="connsiteY3" fmla="*/ 4628787 h 46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4532" h="4628787">
                <a:moveTo>
                  <a:pt x="0" y="0"/>
                </a:moveTo>
                <a:lnTo>
                  <a:pt x="4514532" y="0"/>
                </a:lnTo>
                <a:lnTo>
                  <a:pt x="4514532" y="4628787"/>
                </a:lnTo>
                <a:lnTo>
                  <a:pt x="0" y="46287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B118919-5233-7FAE-021E-82918F3017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33600" y="1323975"/>
            <a:ext cx="4210050" cy="4210050"/>
          </a:xfrm>
          <a:custGeom>
            <a:avLst/>
            <a:gdLst>
              <a:gd name="connsiteX0" fmla="*/ 2105025 w 4210050"/>
              <a:gd name="connsiteY0" fmla="*/ 0 h 4210050"/>
              <a:gd name="connsiteX1" fmla="*/ 4210050 w 4210050"/>
              <a:gd name="connsiteY1" fmla="*/ 2105025 h 4210050"/>
              <a:gd name="connsiteX2" fmla="*/ 2105025 w 4210050"/>
              <a:gd name="connsiteY2" fmla="*/ 4210050 h 4210050"/>
              <a:gd name="connsiteX3" fmla="*/ 0 w 4210050"/>
              <a:gd name="connsiteY3" fmla="*/ 2105025 h 4210050"/>
              <a:gd name="connsiteX4" fmla="*/ 2105025 w 4210050"/>
              <a:gd name="connsiteY4" fmla="*/ 0 h 42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050" h="4210050">
                <a:moveTo>
                  <a:pt x="2105025" y="0"/>
                </a:moveTo>
                <a:cubicBezTo>
                  <a:pt x="3267598" y="0"/>
                  <a:pt x="4210050" y="942452"/>
                  <a:pt x="4210050" y="2105025"/>
                </a:cubicBezTo>
                <a:cubicBezTo>
                  <a:pt x="4210050" y="3267598"/>
                  <a:pt x="3267598" y="4210050"/>
                  <a:pt x="2105025" y="4210050"/>
                </a:cubicBezTo>
                <a:cubicBezTo>
                  <a:pt x="942452" y="4210050"/>
                  <a:pt x="0" y="3267598"/>
                  <a:pt x="0" y="2105025"/>
                </a:cubicBezTo>
                <a:cubicBezTo>
                  <a:pt x="0" y="942452"/>
                  <a:pt x="942452" y="0"/>
                  <a:pt x="21050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71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1DD58FCD-1219-3034-AA25-7C03452116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790576"/>
            <a:ext cx="5293588" cy="2898913"/>
          </a:xfrm>
          <a:custGeom>
            <a:avLst/>
            <a:gdLst>
              <a:gd name="connsiteX0" fmla="*/ 0 w 5293588"/>
              <a:gd name="connsiteY0" fmla="*/ 0 h 2898913"/>
              <a:gd name="connsiteX1" fmla="*/ 5293588 w 5293588"/>
              <a:gd name="connsiteY1" fmla="*/ 0 h 2898913"/>
              <a:gd name="connsiteX2" fmla="*/ 5293588 w 5293588"/>
              <a:gd name="connsiteY2" fmla="*/ 2898913 h 2898913"/>
              <a:gd name="connsiteX3" fmla="*/ 0 w 5293588"/>
              <a:gd name="connsiteY3" fmla="*/ 2898913 h 289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3588" h="2898913">
                <a:moveTo>
                  <a:pt x="0" y="0"/>
                </a:moveTo>
                <a:lnTo>
                  <a:pt x="5293588" y="0"/>
                </a:lnTo>
                <a:lnTo>
                  <a:pt x="5293588" y="2898913"/>
                </a:lnTo>
                <a:lnTo>
                  <a:pt x="0" y="28989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5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DE5100-2561-FAEA-DACC-814A4A2367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1512" y="2691001"/>
            <a:ext cx="4828204" cy="3242468"/>
          </a:xfrm>
          <a:custGeom>
            <a:avLst/>
            <a:gdLst>
              <a:gd name="connsiteX0" fmla="*/ 0 w 4828204"/>
              <a:gd name="connsiteY0" fmla="*/ 0 h 3242468"/>
              <a:gd name="connsiteX1" fmla="*/ 4828204 w 4828204"/>
              <a:gd name="connsiteY1" fmla="*/ 0 h 3242468"/>
              <a:gd name="connsiteX2" fmla="*/ 4828204 w 4828204"/>
              <a:gd name="connsiteY2" fmla="*/ 3242468 h 3242468"/>
              <a:gd name="connsiteX3" fmla="*/ 0 w 4828204"/>
              <a:gd name="connsiteY3" fmla="*/ 3242468 h 324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204" h="3242468">
                <a:moveTo>
                  <a:pt x="0" y="0"/>
                </a:moveTo>
                <a:lnTo>
                  <a:pt x="4828204" y="0"/>
                </a:lnTo>
                <a:lnTo>
                  <a:pt x="4828204" y="3242468"/>
                </a:lnTo>
                <a:lnTo>
                  <a:pt x="0" y="324246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3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B120599-E005-E53B-6CCE-6EEA1B805F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4800" y="788491"/>
            <a:ext cx="5972298" cy="3701421"/>
          </a:xfrm>
          <a:custGeom>
            <a:avLst/>
            <a:gdLst>
              <a:gd name="connsiteX0" fmla="*/ 0 w 5972298"/>
              <a:gd name="connsiteY0" fmla="*/ 0 h 3701421"/>
              <a:gd name="connsiteX1" fmla="*/ 5972298 w 5972298"/>
              <a:gd name="connsiteY1" fmla="*/ 0 h 3701421"/>
              <a:gd name="connsiteX2" fmla="*/ 5972298 w 5972298"/>
              <a:gd name="connsiteY2" fmla="*/ 3701421 h 3701421"/>
              <a:gd name="connsiteX3" fmla="*/ 0 w 5972298"/>
              <a:gd name="connsiteY3" fmla="*/ 3701421 h 370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2298" h="3701421">
                <a:moveTo>
                  <a:pt x="0" y="0"/>
                </a:moveTo>
                <a:lnTo>
                  <a:pt x="5972298" y="0"/>
                </a:lnTo>
                <a:lnTo>
                  <a:pt x="5972298" y="3701421"/>
                </a:lnTo>
                <a:lnTo>
                  <a:pt x="0" y="37014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19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BF3CAE-955D-9FA3-3514-101D21752C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95749" y="778185"/>
            <a:ext cx="7308807" cy="5469211"/>
          </a:xfrm>
          <a:custGeom>
            <a:avLst/>
            <a:gdLst>
              <a:gd name="connsiteX0" fmla="*/ 0 w 7308807"/>
              <a:gd name="connsiteY0" fmla="*/ 0 h 5469211"/>
              <a:gd name="connsiteX1" fmla="*/ 7308807 w 7308807"/>
              <a:gd name="connsiteY1" fmla="*/ 0 h 5469211"/>
              <a:gd name="connsiteX2" fmla="*/ 7308807 w 7308807"/>
              <a:gd name="connsiteY2" fmla="*/ 5469211 h 5469211"/>
              <a:gd name="connsiteX3" fmla="*/ 0 w 7308807"/>
              <a:gd name="connsiteY3" fmla="*/ 5469211 h 546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8807" h="5469211">
                <a:moveTo>
                  <a:pt x="0" y="0"/>
                </a:moveTo>
                <a:lnTo>
                  <a:pt x="7308807" y="0"/>
                </a:lnTo>
                <a:lnTo>
                  <a:pt x="7308807" y="5469211"/>
                </a:lnTo>
                <a:lnTo>
                  <a:pt x="0" y="54692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60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E427DE0-8F81-3397-45B1-DF4DE814F0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93386" y="2053490"/>
            <a:ext cx="1537668" cy="1783694"/>
          </a:xfrm>
          <a:custGeom>
            <a:avLst/>
            <a:gdLst>
              <a:gd name="connsiteX0" fmla="*/ 768834 w 1537668"/>
              <a:gd name="connsiteY0" fmla="*/ 0 h 1783694"/>
              <a:gd name="connsiteX1" fmla="*/ 1537668 w 1537668"/>
              <a:gd name="connsiteY1" fmla="*/ 445432 h 1783694"/>
              <a:gd name="connsiteX2" fmla="*/ 1537668 w 1537668"/>
              <a:gd name="connsiteY2" fmla="*/ 1338262 h 1783694"/>
              <a:gd name="connsiteX3" fmla="*/ 768834 w 1537668"/>
              <a:gd name="connsiteY3" fmla="*/ 1783694 h 1783694"/>
              <a:gd name="connsiteX4" fmla="*/ 0 w 1537668"/>
              <a:gd name="connsiteY4" fmla="*/ 1338262 h 1783694"/>
              <a:gd name="connsiteX5" fmla="*/ 0 w 1537668"/>
              <a:gd name="connsiteY5" fmla="*/ 445432 h 178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668" h="1783694">
                <a:moveTo>
                  <a:pt x="768834" y="0"/>
                </a:moveTo>
                <a:lnTo>
                  <a:pt x="1537668" y="445432"/>
                </a:lnTo>
                <a:lnTo>
                  <a:pt x="1537668" y="1338262"/>
                </a:lnTo>
                <a:lnTo>
                  <a:pt x="768834" y="1783694"/>
                </a:lnTo>
                <a:lnTo>
                  <a:pt x="0" y="1338262"/>
                </a:lnTo>
                <a:lnTo>
                  <a:pt x="0" y="445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FAFA19E-9127-5D73-8F8B-2DBCBD903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4422" y="4346961"/>
            <a:ext cx="1537669" cy="1783694"/>
          </a:xfrm>
          <a:custGeom>
            <a:avLst/>
            <a:gdLst>
              <a:gd name="connsiteX0" fmla="*/ 768834 w 1537669"/>
              <a:gd name="connsiteY0" fmla="*/ 0 h 1783694"/>
              <a:gd name="connsiteX1" fmla="*/ 1537669 w 1537669"/>
              <a:gd name="connsiteY1" fmla="*/ 445432 h 1783694"/>
              <a:gd name="connsiteX2" fmla="*/ 1537669 w 1537669"/>
              <a:gd name="connsiteY2" fmla="*/ 1338262 h 1783694"/>
              <a:gd name="connsiteX3" fmla="*/ 768834 w 1537669"/>
              <a:gd name="connsiteY3" fmla="*/ 1783694 h 1783694"/>
              <a:gd name="connsiteX4" fmla="*/ 0 w 1537669"/>
              <a:gd name="connsiteY4" fmla="*/ 1338262 h 1783694"/>
              <a:gd name="connsiteX5" fmla="*/ 0 w 1537669"/>
              <a:gd name="connsiteY5" fmla="*/ 445432 h 178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669" h="1783694">
                <a:moveTo>
                  <a:pt x="768834" y="0"/>
                </a:moveTo>
                <a:lnTo>
                  <a:pt x="1537669" y="445432"/>
                </a:lnTo>
                <a:lnTo>
                  <a:pt x="1537669" y="1338262"/>
                </a:lnTo>
                <a:lnTo>
                  <a:pt x="768834" y="1783694"/>
                </a:lnTo>
                <a:lnTo>
                  <a:pt x="0" y="1338262"/>
                </a:lnTo>
                <a:lnTo>
                  <a:pt x="0" y="445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B57735F-84D5-CF11-6444-1EC79E1062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23603" y="2125844"/>
            <a:ext cx="1537669" cy="1783694"/>
          </a:xfrm>
          <a:custGeom>
            <a:avLst/>
            <a:gdLst>
              <a:gd name="connsiteX0" fmla="*/ 768834 w 1537669"/>
              <a:gd name="connsiteY0" fmla="*/ 0 h 1783694"/>
              <a:gd name="connsiteX1" fmla="*/ 1537669 w 1537669"/>
              <a:gd name="connsiteY1" fmla="*/ 445432 h 1783694"/>
              <a:gd name="connsiteX2" fmla="*/ 1537669 w 1537669"/>
              <a:gd name="connsiteY2" fmla="*/ 1338262 h 1783694"/>
              <a:gd name="connsiteX3" fmla="*/ 768834 w 1537669"/>
              <a:gd name="connsiteY3" fmla="*/ 1783694 h 1783694"/>
              <a:gd name="connsiteX4" fmla="*/ 0 w 1537669"/>
              <a:gd name="connsiteY4" fmla="*/ 1338262 h 1783694"/>
              <a:gd name="connsiteX5" fmla="*/ 0 w 1537669"/>
              <a:gd name="connsiteY5" fmla="*/ 445432 h 178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669" h="1783694">
                <a:moveTo>
                  <a:pt x="768834" y="0"/>
                </a:moveTo>
                <a:lnTo>
                  <a:pt x="1537669" y="445432"/>
                </a:lnTo>
                <a:lnTo>
                  <a:pt x="1537669" y="1338262"/>
                </a:lnTo>
                <a:lnTo>
                  <a:pt x="768834" y="1783694"/>
                </a:lnTo>
                <a:lnTo>
                  <a:pt x="0" y="1338262"/>
                </a:lnTo>
                <a:lnTo>
                  <a:pt x="0" y="445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0A5903F-9A97-4927-8792-CF2B70F1AB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3535" y="4340717"/>
            <a:ext cx="1537669" cy="1783694"/>
          </a:xfrm>
          <a:custGeom>
            <a:avLst/>
            <a:gdLst>
              <a:gd name="connsiteX0" fmla="*/ 768834 w 1537669"/>
              <a:gd name="connsiteY0" fmla="*/ 0 h 1783694"/>
              <a:gd name="connsiteX1" fmla="*/ 1537669 w 1537669"/>
              <a:gd name="connsiteY1" fmla="*/ 445432 h 1783694"/>
              <a:gd name="connsiteX2" fmla="*/ 1537669 w 1537669"/>
              <a:gd name="connsiteY2" fmla="*/ 1338262 h 1783694"/>
              <a:gd name="connsiteX3" fmla="*/ 768834 w 1537669"/>
              <a:gd name="connsiteY3" fmla="*/ 1783694 h 1783694"/>
              <a:gd name="connsiteX4" fmla="*/ 0 w 1537669"/>
              <a:gd name="connsiteY4" fmla="*/ 1338262 h 1783694"/>
              <a:gd name="connsiteX5" fmla="*/ 0 w 1537669"/>
              <a:gd name="connsiteY5" fmla="*/ 445432 h 178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669" h="1783694">
                <a:moveTo>
                  <a:pt x="768834" y="0"/>
                </a:moveTo>
                <a:lnTo>
                  <a:pt x="1537669" y="445432"/>
                </a:lnTo>
                <a:lnTo>
                  <a:pt x="1537669" y="1338262"/>
                </a:lnTo>
                <a:lnTo>
                  <a:pt x="768834" y="1783694"/>
                </a:lnTo>
                <a:lnTo>
                  <a:pt x="0" y="1338262"/>
                </a:lnTo>
                <a:lnTo>
                  <a:pt x="0" y="445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3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6EB9EB-AB89-C56F-A049-DF2CEA8454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685" y="2534923"/>
            <a:ext cx="1924046" cy="1924046"/>
          </a:xfrm>
          <a:custGeom>
            <a:avLst/>
            <a:gdLst>
              <a:gd name="connsiteX0" fmla="*/ 962023 w 1924046"/>
              <a:gd name="connsiteY0" fmla="*/ 0 h 1924046"/>
              <a:gd name="connsiteX1" fmla="*/ 1924046 w 1924046"/>
              <a:gd name="connsiteY1" fmla="*/ 962023 h 1924046"/>
              <a:gd name="connsiteX2" fmla="*/ 962023 w 1924046"/>
              <a:gd name="connsiteY2" fmla="*/ 1924046 h 1924046"/>
              <a:gd name="connsiteX3" fmla="*/ 0 w 1924046"/>
              <a:gd name="connsiteY3" fmla="*/ 962023 h 1924046"/>
              <a:gd name="connsiteX4" fmla="*/ 962023 w 1924046"/>
              <a:gd name="connsiteY4" fmla="*/ 0 h 19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046" h="1924046">
                <a:moveTo>
                  <a:pt x="962023" y="0"/>
                </a:moveTo>
                <a:cubicBezTo>
                  <a:pt x="1493334" y="0"/>
                  <a:pt x="1924046" y="430712"/>
                  <a:pt x="1924046" y="962023"/>
                </a:cubicBezTo>
                <a:cubicBezTo>
                  <a:pt x="1924046" y="1493334"/>
                  <a:pt x="1493334" y="1924046"/>
                  <a:pt x="962023" y="1924046"/>
                </a:cubicBezTo>
                <a:cubicBezTo>
                  <a:pt x="430712" y="1924046"/>
                  <a:pt x="0" y="1493334"/>
                  <a:pt x="0" y="962023"/>
                </a:cubicBezTo>
                <a:cubicBezTo>
                  <a:pt x="0" y="430712"/>
                  <a:pt x="430712" y="0"/>
                  <a:pt x="9620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6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23C310E-7519-77C9-3160-417BFAFBF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2330" y="1663123"/>
            <a:ext cx="3604202" cy="3604202"/>
          </a:xfrm>
          <a:custGeom>
            <a:avLst/>
            <a:gdLst>
              <a:gd name="connsiteX0" fmla="*/ 1802101 w 3604202"/>
              <a:gd name="connsiteY0" fmla="*/ 0 h 3604202"/>
              <a:gd name="connsiteX1" fmla="*/ 3604202 w 3604202"/>
              <a:gd name="connsiteY1" fmla="*/ 1802101 h 3604202"/>
              <a:gd name="connsiteX2" fmla="*/ 1802101 w 3604202"/>
              <a:gd name="connsiteY2" fmla="*/ 3604202 h 3604202"/>
              <a:gd name="connsiteX3" fmla="*/ 0 w 3604202"/>
              <a:gd name="connsiteY3" fmla="*/ 1802101 h 3604202"/>
              <a:gd name="connsiteX4" fmla="*/ 1802101 w 3604202"/>
              <a:gd name="connsiteY4" fmla="*/ 0 h 360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4202" h="3604202">
                <a:moveTo>
                  <a:pt x="1802101" y="0"/>
                </a:moveTo>
                <a:cubicBezTo>
                  <a:pt x="2797374" y="0"/>
                  <a:pt x="3604202" y="806828"/>
                  <a:pt x="3604202" y="1802101"/>
                </a:cubicBezTo>
                <a:cubicBezTo>
                  <a:pt x="3604202" y="2797374"/>
                  <a:pt x="2797374" y="3604202"/>
                  <a:pt x="1802101" y="3604202"/>
                </a:cubicBezTo>
                <a:cubicBezTo>
                  <a:pt x="806828" y="3604202"/>
                  <a:pt x="0" y="2797374"/>
                  <a:pt x="0" y="1802101"/>
                </a:cubicBezTo>
                <a:cubicBezTo>
                  <a:pt x="0" y="806828"/>
                  <a:pt x="806828" y="0"/>
                  <a:pt x="18021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1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63BFE58-5E28-28A9-441D-ED4444FCC4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62010" y="2534923"/>
            <a:ext cx="1924046" cy="1924046"/>
          </a:xfrm>
          <a:custGeom>
            <a:avLst/>
            <a:gdLst>
              <a:gd name="connsiteX0" fmla="*/ 962023 w 1924046"/>
              <a:gd name="connsiteY0" fmla="*/ 0 h 1924046"/>
              <a:gd name="connsiteX1" fmla="*/ 1924046 w 1924046"/>
              <a:gd name="connsiteY1" fmla="*/ 962023 h 1924046"/>
              <a:gd name="connsiteX2" fmla="*/ 962023 w 1924046"/>
              <a:gd name="connsiteY2" fmla="*/ 1924046 h 1924046"/>
              <a:gd name="connsiteX3" fmla="*/ 0 w 1924046"/>
              <a:gd name="connsiteY3" fmla="*/ 962023 h 1924046"/>
              <a:gd name="connsiteX4" fmla="*/ 962023 w 1924046"/>
              <a:gd name="connsiteY4" fmla="*/ 0 h 19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046" h="1924046">
                <a:moveTo>
                  <a:pt x="962023" y="0"/>
                </a:moveTo>
                <a:cubicBezTo>
                  <a:pt x="1493334" y="0"/>
                  <a:pt x="1924046" y="430712"/>
                  <a:pt x="1924046" y="962023"/>
                </a:cubicBezTo>
                <a:cubicBezTo>
                  <a:pt x="1924046" y="1493334"/>
                  <a:pt x="1493334" y="1924046"/>
                  <a:pt x="962023" y="1924046"/>
                </a:cubicBezTo>
                <a:cubicBezTo>
                  <a:pt x="430712" y="1924046"/>
                  <a:pt x="0" y="1493334"/>
                  <a:pt x="0" y="962023"/>
                </a:cubicBezTo>
                <a:cubicBezTo>
                  <a:pt x="0" y="430712"/>
                  <a:pt x="430712" y="0"/>
                  <a:pt x="9620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41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196DDE-AD2D-7069-C969-9283E02890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9136" y="2344121"/>
            <a:ext cx="3412644" cy="3771370"/>
          </a:xfrm>
          <a:custGeom>
            <a:avLst/>
            <a:gdLst>
              <a:gd name="connsiteX0" fmla="*/ 0 w 3412644"/>
              <a:gd name="connsiteY0" fmla="*/ 0 h 3771370"/>
              <a:gd name="connsiteX1" fmla="*/ 3412644 w 3412644"/>
              <a:gd name="connsiteY1" fmla="*/ 0 h 3771370"/>
              <a:gd name="connsiteX2" fmla="*/ 3412644 w 3412644"/>
              <a:gd name="connsiteY2" fmla="*/ 3771370 h 3771370"/>
              <a:gd name="connsiteX3" fmla="*/ 0 w 3412644"/>
              <a:gd name="connsiteY3" fmla="*/ 3771370 h 377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644" h="3771370">
                <a:moveTo>
                  <a:pt x="0" y="0"/>
                </a:moveTo>
                <a:lnTo>
                  <a:pt x="3412644" y="0"/>
                </a:lnTo>
                <a:lnTo>
                  <a:pt x="3412644" y="3771370"/>
                </a:lnTo>
                <a:lnTo>
                  <a:pt x="0" y="37713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70EF516-A49D-98EF-F8E1-D3FAC5EE2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37941" y="818170"/>
            <a:ext cx="2107144" cy="2468589"/>
          </a:xfrm>
          <a:custGeom>
            <a:avLst/>
            <a:gdLst>
              <a:gd name="connsiteX0" fmla="*/ 0 w 2107144"/>
              <a:gd name="connsiteY0" fmla="*/ 0 h 2468589"/>
              <a:gd name="connsiteX1" fmla="*/ 2107144 w 2107144"/>
              <a:gd name="connsiteY1" fmla="*/ 0 h 2468589"/>
              <a:gd name="connsiteX2" fmla="*/ 2107144 w 2107144"/>
              <a:gd name="connsiteY2" fmla="*/ 2468589 h 2468589"/>
              <a:gd name="connsiteX3" fmla="*/ 0 w 2107144"/>
              <a:gd name="connsiteY3" fmla="*/ 2468589 h 246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7144" h="2468589">
                <a:moveTo>
                  <a:pt x="0" y="0"/>
                </a:moveTo>
                <a:lnTo>
                  <a:pt x="2107144" y="0"/>
                </a:lnTo>
                <a:lnTo>
                  <a:pt x="2107144" y="2468589"/>
                </a:lnTo>
                <a:lnTo>
                  <a:pt x="0" y="2468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B11523-7F17-55E7-8C39-485C8A0AE2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46306" y="1192549"/>
            <a:ext cx="1468586" cy="1582158"/>
          </a:xfrm>
          <a:custGeom>
            <a:avLst/>
            <a:gdLst>
              <a:gd name="connsiteX0" fmla="*/ 0 w 1468586"/>
              <a:gd name="connsiteY0" fmla="*/ 0 h 1582158"/>
              <a:gd name="connsiteX1" fmla="*/ 1468586 w 1468586"/>
              <a:gd name="connsiteY1" fmla="*/ 0 h 1582158"/>
              <a:gd name="connsiteX2" fmla="*/ 1468586 w 1468586"/>
              <a:gd name="connsiteY2" fmla="*/ 1582158 h 1582158"/>
              <a:gd name="connsiteX3" fmla="*/ 0 w 1468586"/>
              <a:gd name="connsiteY3" fmla="*/ 1582158 h 158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8586" h="1582158">
                <a:moveTo>
                  <a:pt x="0" y="0"/>
                </a:moveTo>
                <a:lnTo>
                  <a:pt x="1468586" y="0"/>
                </a:lnTo>
                <a:lnTo>
                  <a:pt x="1468586" y="1582158"/>
                </a:lnTo>
                <a:lnTo>
                  <a:pt x="0" y="15821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32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49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2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BE6F94-2B6B-8C46-0FFB-4A6CF0911A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4475" y="1281822"/>
            <a:ext cx="6867525" cy="5576179"/>
          </a:xfrm>
          <a:custGeom>
            <a:avLst/>
            <a:gdLst>
              <a:gd name="connsiteX0" fmla="*/ 0 w 6867525"/>
              <a:gd name="connsiteY0" fmla="*/ 0 h 5576179"/>
              <a:gd name="connsiteX1" fmla="*/ 6867525 w 6867525"/>
              <a:gd name="connsiteY1" fmla="*/ 0 h 5576179"/>
              <a:gd name="connsiteX2" fmla="*/ 6867525 w 6867525"/>
              <a:gd name="connsiteY2" fmla="*/ 5576179 h 5576179"/>
              <a:gd name="connsiteX3" fmla="*/ 0 w 6867525"/>
              <a:gd name="connsiteY3" fmla="*/ 5576179 h 557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7525" h="5576179">
                <a:moveTo>
                  <a:pt x="0" y="0"/>
                </a:moveTo>
                <a:lnTo>
                  <a:pt x="6867525" y="0"/>
                </a:lnTo>
                <a:lnTo>
                  <a:pt x="6867525" y="5576179"/>
                </a:lnTo>
                <a:lnTo>
                  <a:pt x="0" y="55761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0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841F964-7282-ACCB-BE4F-7FE727E0B0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3126" y="790575"/>
            <a:ext cx="5439056" cy="3108610"/>
          </a:xfrm>
          <a:custGeom>
            <a:avLst/>
            <a:gdLst>
              <a:gd name="connsiteX0" fmla="*/ 0 w 5439056"/>
              <a:gd name="connsiteY0" fmla="*/ 0 h 3108610"/>
              <a:gd name="connsiteX1" fmla="*/ 5439056 w 5439056"/>
              <a:gd name="connsiteY1" fmla="*/ 0 h 3108610"/>
              <a:gd name="connsiteX2" fmla="*/ 5439056 w 5439056"/>
              <a:gd name="connsiteY2" fmla="*/ 3108610 h 3108610"/>
              <a:gd name="connsiteX3" fmla="*/ 0 w 5439056"/>
              <a:gd name="connsiteY3" fmla="*/ 3108610 h 310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9056" h="3108610">
                <a:moveTo>
                  <a:pt x="0" y="0"/>
                </a:moveTo>
                <a:lnTo>
                  <a:pt x="5439056" y="0"/>
                </a:lnTo>
                <a:lnTo>
                  <a:pt x="5439056" y="3108610"/>
                </a:lnTo>
                <a:lnTo>
                  <a:pt x="0" y="31086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9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541392A-1D3F-66BB-DFCC-3CF5AAE301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7907" y="1633614"/>
            <a:ext cx="3597638" cy="3597638"/>
          </a:xfrm>
          <a:custGeom>
            <a:avLst/>
            <a:gdLst>
              <a:gd name="connsiteX0" fmla="*/ 1798819 w 3597638"/>
              <a:gd name="connsiteY0" fmla="*/ 0 h 3597638"/>
              <a:gd name="connsiteX1" fmla="*/ 3597638 w 3597638"/>
              <a:gd name="connsiteY1" fmla="*/ 1798819 h 3597638"/>
              <a:gd name="connsiteX2" fmla="*/ 1798819 w 3597638"/>
              <a:gd name="connsiteY2" fmla="*/ 3597638 h 3597638"/>
              <a:gd name="connsiteX3" fmla="*/ 0 w 3597638"/>
              <a:gd name="connsiteY3" fmla="*/ 1798819 h 3597638"/>
              <a:gd name="connsiteX4" fmla="*/ 1798819 w 3597638"/>
              <a:gd name="connsiteY4" fmla="*/ 0 h 35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7638" h="3597638">
                <a:moveTo>
                  <a:pt x="1798819" y="0"/>
                </a:moveTo>
                <a:cubicBezTo>
                  <a:pt x="2792280" y="0"/>
                  <a:pt x="3597638" y="805359"/>
                  <a:pt x="3597638" y="1798819"/>
                </a:cubicBezTo>
                <a:cubicBezTo>
                  <a:pt x="3597638" y="2792280"/>
                  <a:pt x="2792280" y="3597638"/>
                  <a:pt x="1798819" y="3597638"/>
                </a:cubicBezTo>
                <a:cubicBezTo>
                  <a:pt x="805359" y="3597638"/>
                  <a:pt x="0" y="2792280"/>
                  <a:pt x="0" y="1798819"/>
                </a:cubicBezTo>
                <a:cubicBezTo>
                  <a:pt x="0" y="805359"/>
                  <a:pt x="805359" y="0"/>
                  <a:pt x="1798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0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930B7B0-481F-834B-2875-75EA88A85B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2343" y="0"/>
            <a:ext cx="5239407" cy="6854503"/>
          </a:xfrm>
          <a:custGeom>
            <a:avLst/>
            <a:gdLst>
              <a:gd name="connsiteX0" fmla="*/ 0 w 5239407"/>
              <a:gd name="connsiteY0" fmla="*/ 0 h 6854503"/>
              <a:gd name="connsiteX1" fmla="*/ 5239407 w 5239407"/>
              <a:gd name="connsiteY1" fmla="*/ 0 h 6854503"/>
              <a:gd name="connsiteX2" fmla="*/ 5239407 w 5239407"/>
              <a:gd name="connsiteY2" fmla="*/ 6854503 h 6854503"/>
              <a:gd name="connsiteX3" fmla="*/ 0 w 5239407"/>
              <a:gd name="connsiteY3" fmla="*/ 6854503 h 685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407" h="6854503">
                <a:moveTo>
                  <a:pt x="0" y="0"/>
                </a:moveTo>
                <a:lnTo>
                  <a:pt x="5239407" y="0"/>
                </a:lnTo>
                <a:lnTo>
                  <a:pt x="5239407" y="6854503"/>
                </a:lnTo>
                <a:lnTo>
                  <a:pt x="0" y="68545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5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6332B5-71D6-EF1E-BB29-29C4E0CA5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9227" y="1702894"/>
            <a:ext cx="3486956" cy="3486956"/>
          </a:xfrm>
          <a:custGeom>
            <a:avLst/>
            <a:gdLst>
              <a:gd name="connsiteX0" fmla="*/ 2346474 w 4692948"/>
              <a:gd name="connsiteY0" fmla="*/ 0 h 4692948"/>
              <a:gd name="connsiteX1" fmla="*/ 4692948 w 4692948"/>
              <a:gd name="connsiteY1" fmla="*/ 2346474 h 4692948"/>
              <a:gd name="connsiteX2" fmla="*/ 2346474 w 4692948"/>
              <a:gd name="connsiteY2" fmla="*/ 4692948 h 4692948"/>
              <a:gd name="connsiteX3" fmla="*/ 0 w 4692948"/>
              <a:gd name="connsiteY3" fmla="*/ 2346474 h 4692948"/>
              <a:gd name="connsiteX4" fmla="*/ 2346474 w 4692948"/>
              <a:gd name="connsiteY4" fmla="*/ 0 h 469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2948" h="4692948">
                <a:moveTo>
                  <a:pt x="2346474" y="0"/>
                </a:moveTo>
                <a:cubicBezTo>
                  <a:pt x="3642396" y="0"/>
                  <a:pt x="4692948" y="1050552"/>
                  <a:pt x="4692948" y="2346474"/>
                </a:cubicBezTo>
                <a:cubicBezTo>
                  <a:pt x="4692948" y="3642396"/>
                  <a:pt x="3642396" y="4692948"/>
                  <a:pt x="2346474" y="4692948"/>
                </a:cubicBezTo>
                <a:cubicBezTo>
                  <a:pt x="1050552" y="4692948"/>
                  <a:pt x="0" y="3642396"/>
                  <a:pt x="0" y="2346474"/>
                </a:cubicBezTo>
                <a:cubicBezTo>
                  <a:pt x="0" y="1050552"/>
                  <a:pt x="1050552" y="0"/>
                  <a:pt x="23464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BED2F4E-6C06-2A99-3503-C1BAF7D301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8075" y="1559719"/>
            <a:ext cx="3652838" cy="3738563"/>
          </a:xfrm>
          <a:custGeom>
            <a:avLst/>
            <a:gdLst>
              <a:gd name="connsiteX0" fmla="*/ 0 w 3652838"/>
              <a:gd name="connsiteY0" fmla="*/ 0 h 3738563"/>
              <a:gd name="connsiteX1" fmla="*/ 3652838 w 3652838"/>
              <a:gd name="connsiteY1" fmla="*/ 0 h 3738563"/>
              <a:gd name="connsiteX2" fmla="*/ 3652838 w 3652838"/>
              <a:gd name="connsiteY2" fmla="*/ 3738563 h 3738563"/>
              <a:gd name="connsiteX3" fmla="*/ 0 w 3652838"/>
              <a:gd name="connsiteY3" fmla="*/ 3738563 h 373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2838" h="3738563">
                <a:moveTo>
                  <a:pt x="0" y="0"/>
                </a:moveTo>
                <a:lnTo>
                  <a:pt x="3652838" y="0"/>
                </a:lnTo>
                <a:lnTo>
                  <a:pt x="3652838" y="3738563"/>
                </a:lnTo>
                <a:lnTo>
                  <a:pt x="0" y="37385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0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064F44-8C69-7014-D5F3-2724E1AFB2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0750" y="1428750"/>
            <a:ext cx="3505200" cy="4000500"/>
          </a:xfrm>
          <a:custGeom>
            <a:avLst/>
            <a:gdLst>
              <a:gd name="connsiteX0" fmla="*/ 0 w 3505200"/>
              <a:gd name="connsiteY0" fmla="*/ 0 h 4000500"/>
              <a:gd name="connsiteX1" fmla="*/ 3505200 w 3505200"/>
              <a:gd name="connsiteY1" fmla="*/ 0 h 4000500"/>
              <a:gd name="connsiteX2" fmla="*/ 3505200 w 3505200"/>
              <a:gd name="connsiteY2" fmla="*/ 4000500 h 4000500"/>
              <a:gd name="connsiteX3" fmla="*/ 0 w 3505200"/>
              <a:gd name="connsiteY3" fmla="*/ 40005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4000500">
                <a:moveTo>
                  <a:pt x="0" y="0"/>
                </a:moveTo>
                <a:lnTo>
                  <a:pt x="3505200" y="0"/>
                </a:lnTo>
                <a:lnTo>
                  <a:pt x="3505200" y="4000500"/>
                </a:lnTo>
                <a:lnTo>
                  <a:pt x="0" y="4000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24CA6-119F-2840-F3B2-222F9B5C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61D55-8722-6BEF-0022-4FD45455B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D3868-A0E2-F110-263A-CF1724EEF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6EB5-8FF1-4E22-8BBC-1BD596A952C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FF18B-2911-5679-7274-A08922793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D8AA6-64C7-6A29-5375-1C6321AA5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1504-6A3F-4CB1-B7AC-AD4B441FFE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66D91-354F-A5E3-0482-2B3714E8F3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5494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l-GR" sz="100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- Εσωτερικής Χρήσης</a:t>
            </a:r>
          </a:p>
        </p:txBody>
      </p:sp>
    </p:spTree>
    <p:extLst>
      <p:ext uri="{BB962C8B-B14F-4D97-AF65-F5344CB8AC3E}">
        <p14:creationId xmlns:p14="http://schemas.microsoft.com/office/powerpoint/2010/main" val="401947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9" r:id="rId18"/>
    <p:sldLayoutId id="2147483665" r:id="rId19"/>
    <p:sldLayoutId id="2147483666" r:id="rId20"/>
    <p:sldLayoutId id="2147483667" r:id="rId21"/>
    <p:sldLayoutId id="2147483668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26.sv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2.svg"/><Relationship Id="rId11" Type="http://schemas.openxmlformats.org/officeDocument/2006/relationships/image" Target="../media/image25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1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0.sv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6.sv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0" Type="http://schemas.openxmlformats.org/officeDocument/2006/relationships/image" Target="../media/image26.svg"/><Relationship Id="rId4" Type="http://schemas.openxmlformats.org/officeDocument/2006/relationships/image" Target="../media/image64.svg"/><Relationship Id="rId9" Type="http://schemas.openxmlformats.org/officeDocument/2006/relationships/image" Target="../media/image25.png"/><Relationship Id="rId14" Type="http://schemas.openxmlformats.org/officeDocument/2006/relationships/image" Target="../media/image7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7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6.sv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6.sv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creen with a green line&#10;&#10;Description automatically generated">
            <a:extLst>
              <a:ext uri="{FF2B5EF4-FFF2-40B4-BE49-F238E27FC236}">
                <a16:creationId xmlns:a16="http://schemas.microsoft.com/office/drawing/2014/main" id="{5E76B073-DF61-0849-DB61-CF93AAA82D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09B14C-47BD-59A5-5B8F-260A2059AC72}"/>
              </a:ext>
            </a:extLst>
          </p:cNvPr>
          <p:cNvSpPr/>
          <p:nvPr/>
        </p:nvSpPr>
        <p:spPr>
          <a:xfrm rot="18900000">
            <a:off x="5951476" y="-2641928"/>
            <a:ext cx="5214411" cy="5385455"/>
          </a:xfrm>
          <a:custGeom>
            <a:avLst/>
            <a:gdLst>
              <a:gd name="connsiteX0" fmla="*/ 0 w 5214411"/>
              <a:gd name="connsiteY0" fmla="*/ 0 h 5385455"/>
              <a:gd name="connsiteX1" fmla="*/ 5214411 w 5214411"/>
              <a:gd name="connsiteY1" fmla="*/ 5214410 h 5385455"/>
              <a:gd name="connsiteX2" fmla="*/ 5207603 w 5214411"/>
              <a:gd name="connsiteY2" fmla="*/ 5226953 h 5385455"/>
              <a:gd name="connsiteX3" fmla="*/ 4909496 w 5214411"/>
              <a:gd name="connsiteY3" fmla="*/ 5385455 h 5385455"/>
              <a:gd name="connsiteX4" fmla="*/ 359504 w 5214411"/>
              <a:gd name="connsiteY4" fmla="*/ 5385455 h 5385455"/>
              <a:gd name="connsiteX5" fmla="*/ 0 w 5214411"/>
              <a:gd name="connsiteY5" fmla="*/ 5025951 h 5385455"/>
              <a:gd name="connsiteX6" fmla="*/ 0 w 5214411"/>
              <a:gd name="connsiteY6" fmla="*/ 0 h 53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4411" h="5385455">
                <a:moveTo>
                  <a:pt x="0" y="0"/>
                </a:moveTo>
                <a:lnTo>
                  <a:pt x="5214411" y="5214410"/>
                </a:lnTo>
                <a:lnTo>
                  <a:pt x="5207603" y="5226953"/>
                </a:lnTo>
                <a:cubicBezTo>
                  <a:pt x="5142997" y="5322582"/>
                  <a:pt x="5033589" y="5385455"/>
                  <a:pt x="4909496" y="5385455"/>
                </a:cubicBezTo>
                <a:lnTo>
                  <a:pt x="359504" y="5385455"/>
                </a:lnTo>
                <a:cubicBezTo>
                  <a:pt x="160955" y="5385455"/>
                  <a:pt x="-1" y="5224500"/>
                  <a:pt x="0" y="502595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6000"/>
                  <a:lumOff val="44000"/>
                  <a:alpha val="50000"/>
                </a:schemeClr>
              </a:gs>
              <a:gs pos="100000">
                <a:schemeClr val="accent2">
                  <a:lumMod val="2000"/>
                  <a:lumOff val="98000"/>
                  <a:alpha val="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0D0264-6D19-E425-2354-2385E1E2FFE8}"/>
              </a:ext>
            </a:extLst>
          </p:cNvPr>
          <p:cNvSpPr/>
          <p:nvPr/>
        </p:nvSpPr>
        <p:spPr>
          <a:xfrm rot="18900000">
            <a:off x="2914236" y="4139651"/>
            <a:ext cx="5200229" cy="5349795"/>
          </a:xfrm>
          <a:custGeom>
            <a:avLst/>
            <a:gdLst>
              <a:gd name="connsiteX0" fmla="*/ 5094933 w 5200229"/>
              <a:gd name="connsiteY0" fmla="*/ 105298 h 5349795"/>
              <a:gd name="connsiteX1" fmla="*/ 5200229 w 5200229"/>
              <a:gd name="connsiteY1" fmla="*/ 359505 h 5349795"/>
              <a:gd name="connsiteX2" fmla="*/ 5200229 w 5200229"/>
              <a:gd name="connsiteY2" fmla="*/ 5349795 h 5349795"/>
              <a:gd name="connsiteX3" fmla="*/ 0 w 5200229"/>
              <a:gd name="connsiteY3" fmla="*/ 149566 h 5349795"/>
              <a:gd name="connsiteX4" fmla="*/ 36525 w 5200229"/>
              <a:gd name="connsiteY4" fmla="*/ 105297 h 5349795"/>
              <a:gd name="connsiteX5" fmla="*/ 290733 w 5200229"/>
              <a:gd name="connsiteY5" fmla="*/ 0 h 5349795"/>
              <a:gd name="connsiteX6" fmla="*/ 4840725 w 5200229"/>
              <a:gd name="connsiteY6" fmla="*/ 1 h 5349795"/>
              <a:gd name="connsiteX7" fmla="*/ 5094933 w 5200229"/>
              <a:gd name="connsiteY7" fmla="*/ 105298 h 534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0229" h="5349795">
                <a:moveTo>
                  <a:pt x="5094933" y="105298"/>
                </a:moveTo>
                <a:cubicBezTo>
                  <a:pt x="5159990" y="170354"/>
                  <a:pt x="5200229" y="260230"/>
                  <a:pt x="5200229" y="359505"/>
                </a:cubicBezTo>
                <a:lnTo>
                  <a:pt x="5200229" y="5349795"/>
                </a:lnTo>
                <a:lnTo>
                  <a:pt x="0" y="149566"/>
                </a:lnTo>
                <a:lnTo>
                  <a:pt x="36525" y="105297"/>
                </a:lnTo>
                <a:cubicBezTo>
                  <a:pt x="101582" y="40239"/>
                  <a:pt x="191458" y="1"/>
                  <a:pt x="290733" y="0"/>
                </a:cubicBezTo>
                <a:lnTo>
                  <a:pt x="4840725" y="1"/>
                </a:lnTo>
                <a:cubicBezTo>
                  <a:pt x="4940000" y="1"/>
                  <a:pt x="5029875" y="40240"/>
                  <a:pt x="5094933" y="105298"/>
                </a:cubicBezTo>
                <a:close/>
              </a:path>
            </a:pathLst>
          </a:custGeom>
          <a:gradFill>
            <a:gsLst>
              <a:gs pos="1700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2">
                  <a:lumMod val="38000"/>
                  <a:lumOff val="62000"/>
                  <a:alpha val="6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66C03E-4CDF-8C4C-DB9A-3A2934472D5D}"/>
              </a:ext>
            </a:extLst>
          </p:cNvPr>
          <p:cNvSpPr txBox="1"/>
          <p:nvPr/>
        </p:nvSpPr>
        <p:spPr>
          <a:xfrm>
            <a:off x="4802161" y="2890970"/>
            <a:ext cx="59460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ea typeface="Arimo bold" panose="020B0604020202020204" pitchFamily="34" charset="0"/>
                <a:cs typeface="Arimo bold" panose="020B0604020202020204" pitchFamily="34" charset="0"/>
              </a:rPr>
              <a:t>Ο ν. 4583/2018 για την διανομή ασφαλιστικών προϊόντων και η άσκηση της ασφαλιστικής διαμεσολάβησης από τον ασφαλιστικό πράκτορα σήμερα και αύριο</a:t>
            </a:r>
            <a:endParaRPr lang="en-US" sz="2400" b="1" dirty="0">
              <a:solidFill>
                <a:schemeClr val="bg1"/>
              </a:solidFill>
              <a:ea typeface="Arimo bold" panose="020B0604020202020204" pitchFamily="34" charset="0"/>
              <a:cs typeface="Arimo bold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6835CA-915E-82D0-06CF-6DF46703BA24}"/>
              </a:ext>
            </a:extLst>
          </p:cNvPr>
          <p:cNvSpPr txBox="1"/>
          <p:nvPr/>
        </p:nvSpPr>
        <p:spPr>
          <a:xfrm>
            <a:off x="4802161" y="6002905"/>
            <a:ext cx="3841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i="0" dirty="0">
                <a:solidFill>
                  <a:srgbClr val="FFC000"/>
                </a:solidFill>
                <a:effectLst/>
                <a:ea typeface="Arimo" panose="020B0604020202020204" pitchFamily="34" charset="0"/>
                <a:cs typeface="Arimo" panose="020B0604020202020204" pitchFamily="34" charset="0"/>
              </a:rPr>
              <a:t>Εύα </a:t>
            </a:r>
            <a:r>
              <a:rPr lang="el-GR" sz="1200" b="1" i="0" dirty="0" err="1">
                <a:solidFill>
                  <a:srgbClr val="FFC000"/>
                </a:solidFill>
                <a:effectLst/>
                <a:ea typeface="Arimo" panose="020B0604020202020204" pitchFamily="34" charset="0"/>
                <a:cs typeface="Arimo" panose="020B0604020202020204" pitchFamily="34" charset="0"/>
              </a:rPr>
              <a:t>Βαρουχάκη</a:t>
            </a:r>
            <a:endParaRPr lang="el-GR" sz="1200" b="1" i="0" dirty="0">
              <a:solidFill>
                <a:srgbClr val="FFC000"/>
              </a:solidFill>
              <a:effectLst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el-GR" sz="1200" i="0" dirty="0">
                <a:solidFill>
                  <a:schemeClr val="bg1"/>
                </a:solidFill>
                <a:effectLst/>
                <a:ea typeface="Arimo" panose="020B0604020202020204" pitchFamily="34" charset="0"/>
                <a:cs typeface="Arimo" panose="020B0604020202020204" pitchFamily="34" charset="0"/>
              </a:rPr>
              <a:t>Διευθύντρια Νομικής Υπηρεσίας &amp; Διεθνών Σχέσεων</a:t>
            </a:r>
            <a:endParaRPr lang="en-US" sz="1200" dirty="0">
              <a:solidFill>
                <a:schemeClr val="bg1"/>
              </a:solidFill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2809EDDC-52FC-0EC9-60B8-35E015DCC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2" y="2427861"/>
            <a:ext cx="2588814" cy="18301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1FCCA9-E006-119D-418F-03DE86467A04}"/>
              </a:ext>
            </a:extLst>
          </p:cNvPr>
          <p:cNvSpPr txBox="1"/>
          <p:nvPr/>
        </p:nvSpPr>
        <p:spPr>
          <a:xfrm>
            <a:off x="10748202" y="294211"/>
            <a:ext cx="14045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i="0" dirty="0">
                <a:solidFill>
                  <a:srgbClr val="FFC000"/>
                </a:solidFill>
                <a:effectLst/>
                <a:ea typeface="Arimo" panose="020B0604020202020204" pitchFamily="34" charset="0"/>
                <a:cs typeface="Arimo" panose="020B0604020202020204" pitchFamily="34" charset="0"/>
              </a:rPr>
              <a:t>10.03.2025</a:t>
            </a:r>
            <a:endParaRPr lang="en-US" sz="1200" b="1" dirty="0">
              <a:solidFill>
                <a:srgbClr val="FFC000"/>
              </a:solidFill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5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l-GR" sz="1200"/>
          </a:p>
        </p:txBody>
      </p:sp>
      <p:grpSp>
        <p:nvGrpSpPr>
          <p:cNvPr id="3" name="Group 3"/>
          <p:cNvGrpSpPr/>
          <p:nvPr/>
        </p:nvGrpSpPr>
        <p:grpSpPr>
          <a:xfrm rot="-5393153">
            <a:off x="5766981" y="705126"/>
            <a:ext cx="957719" cy="95771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3E66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30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 rot="-5393153">
            <a:off x="5766981" y="1877226"/>
            <a:ext cx="957719" cy="95771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3E66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30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 rot="-5393153">
            <a:off x="5766981" y="3049326"/>
            <a:ext cx="957719" cy="95771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3E66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30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 rot="-5393153">
            <a:off x="5766981" y="4221427"/>
            <a:ext cx="957719" cy="95771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3E66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30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 rot="-5393153">
            <a:off x="5766981" y="5393527"/>
            <a:ext cx="957719" cy="95771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3E66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30"/>
                </a:lnSpc>
              </a:pPr>
              <a:endParaRPr sz="120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5951526" y="2057400"/>
            <a:ext cx="588630" cy="579065"/>
          </a:xfrm>
          <a:custGeom>
            <a:avLst/>
            <a:gdLst/>
            <a:ahLst/>
            <a:cxnLst/>
            <a:rect l="l" t="t" r="r" b="b"/>
            <a:pathLst>
              <a:path w="882945" h="868597">
                <a:moveTo>
                  <a:pt x="0" y="0"/>
                </a:moveTo>
                <a:lnTo>
                  <a:pt x="882944" y="0"/>
                </a:lnTo>
                <a:lnTo>
                  <a:pt x="882944" y="868597"/>
                </a:lnTo>
                <a:lnTo>
                  <a:pt x="0" y="868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9" name="Freeform 19"/>
          <p:cNvSpPr/>
          <p:nvPr/>
        </p:nvSpPr>
        <p:spPr>
          <a:xfrm>
            <a:off x="5977901" y="3259275"/>
            <a:ext cx="535879" cy="535879"/>
          </a:xfrm>
          <a:custGeom>
            <a:avLst/>
            <a:gdLst/>
            <a:ahLst/>
            <a:cxnLst/>
            <a:rect l="l" t="t" r="r" b="b"/>
            <a:pathLst>
              <a:path w="803818" h="803818">
                <a:moveTo>
                  <a:pt x="0" y="0"/>
                </a:moveTo>
                <a:lnTo>
                  <a:pt x="803818" y="0"/>
                </a:lnTo>
                <a:lnTo>
                  <a:pt x="803818" y="803818"/>
                </a:lnTo>
                <a:lnTo>
                  <a:pt x="0" y="8038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20" name="Freeform 20"/>
          <p:cNvSpPr/>
          <p:nvPr/>
        </p:nvSpPr>
        <p:spPr>
          <a:xfrm>
            <a:off x="5951526" y="4433448"/>
            <a:ext cx="562254" cy="481430"/>
          </a:xfrm>
          <a:custGeom>
            <a:avLst/>
            <a:gdLst/>
            <a:ahLst/>
            <a:cxnLst/>
            <a:rect l="l" t="t" r="r" b="b"/>
            <a:pathLst>
              <a:path w="843381" h="722145">
                <a:moveTo>
                  <a:pt x="0" y="0"/>
                </a:moveTo>
                <a:lnTo>
                  <a:pt x="843381" y="0"/>
                </a:lnTo>
                <a:lnTo>
                  <a:pt x="843381" y="722146"/>
                </a:lnTo>
                <a:lnTo>
                  <a:pt x="0" y="722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21" name="Freeform 21"/>
          <p:cNvSpPr/>
          <p:nvPr/>
        </p:nvSpPr>
        <p:spPr>
          <a:xfrm>
            <a:off x="6015643" y="5556654"/>
            <a:ext cx="460395" cy="631465"/>
          </a:xfrm>
          <a:custGeom>
            <a:avLst/>
            <a:gdLst/>
            <a:ahLst/>
            <a:cxnLst/>
            <a:rect l="l" t="t" r="r" b="b"/>
            <a:pathLst>
              <a:path w="690592" h="947197">
                <a:moveTo>
                  <a:pt x="0" y="0"/>
                </a:moveTo>
                <a:lnTo>
                  <a:pt x="690592" y="0"/>
                </a:lnTo>
                <a:lnTo>
                  <a:pt x="690592" y="947197"/>
                </a:lnTo>
                <a:lnTo>
                  <a:pt x="0" y="9471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22" name="Freeform 22"/>
          <p:cNvSpPr/>
          <p:nvPr/>
        </p:nvSpPr>
        <p:spPr>
          <a:xfrm>
            <a:off x="5977902" y="915500"/>
            <a:ext cx="536970" cy="536970"/>
          </a:xfrm>
          <a:custGeom>
            <a:avLst/>
            <a:gdLst/>
            <a:ahLst/>
            <a:cxnLst/>
            <a:rect l="l" t="t" r="r" b="b"/>
            <a:pathLst>
              <a:path w="805455" h="805455">
                <a:moveTo>
                  <a:pt x="0" y="0"/>
                </a:moveTo>
                <a:lnTo>
                  <a:pt x="805455" y="0"/>
                </a:lnTo>
                <a:lnTo>
                  <a:pt x="805455" y="805455"/>
                </a:lnTo>
                <a:lnTo>
                  <a:pt x="0" y="8054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23" name="TextBox 23"/>
          <p:cNvSpPr txBox="1"/>
          <p:nvPr/>
        </p:nvSpPr>
        <p:spPr>
          <a:xfrm>
            <a:off x="6995447" y="998470"/>
            <a:ext cx="3869323" cy="276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9"/>
              </a:lnSpc>
              <a:spcBef>
                <a:spcPct val="0"/>
              </a:spcBef>
            </a:pP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με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έντυ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πο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95447" y="2170570"/>
            <a:ext cx="3869323" cy="276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9"/>
              </a:lnSpc>
              <a:spcBef>
                <a:spcPct val="0"/>
              </a:spcBef>
            </a:pP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με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στ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αθερό μέσο (usb stick)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995447" y="3341700"/>
            <a:ext cx="3869323" cy="57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9"/>
              </a:lnSpc>
              <a:spcBef>
                <a:spcPct val="0"/>
              </a:spcBef>
            </a:pP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μέσω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ιστότο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που (το site του πράκτορα</a:t>
            </a:r>
            <a:r>
              <a:rPr lang="el-GR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, της ασφαλιστικής εταιρίας;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995447" y="4512829"/>
            <a:ext cx="3869323" cy="276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9"/>
              </a:lnSpc>
              <a:spcBef>
                <a:spcPct val="0"/>
              </a:spcBef>
            </a:pPr>
            <a:r>
              <a:rPr lang="en-US" sz="1642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με προσωπικό e-mail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95446" y="5543996"/>
            <a:ext cx="4510754" cy="57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9"/>
              </a:lnSpc>
              <a:spcBef>
                <a:spcPct val="0"/>
              </a:spcBef>
            </a:pPr>
            <a:r>
              <a:rPr lang="en-US" sz="1642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μέσω τηλεφώνου, με τους κανόνες της πώλησης από απόσταση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5800" y="1141110"/>
            <a:ext cx="4651681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6"/>
              </a:lnSpc>
            </a:pP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Τρό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ποι επικοινωνίας </a:t>
            </a:r>
          </a:p>
          <a:p>
            <a:pPr>
              <a:lnSpc>
                <a:spcPts val="2666"/>
              </a:lnSpc>
            </a:pP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π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ράκτορ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 &amp; πελάτη</a:t>
            </a:r>
          </a:p>
          <a:p>
            <a:pPr>
              <a:lnSpc>
                <a:spcPts val="2666"/>
              </a:lnSpc>
            </a:pP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(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άρθρο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33)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  <p:txBody>
          <a:bodyPr/>
          <a:lstStyle/>
          <a:p>
            <a:endParaRPr lang="el-GR" sz="1200" dirty="0"/>
          </a:p>
          <a:p>
            <a:r>
              <a:rPr lang="el-GR" sz="1200" dirty="0"/>
              <a:t>    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-6875" y="1029738"/>
            <a:ext cx="2609615" cy="790165"/>
          </a:xfrm>
          <a:custGeom>
            <a:avLst/>
            <a:gdLst/>
            <a:ahLst/>
            <a:cxnLst/>
            <a:rect l="l" t="t" r="r" b="b"/>
            <a:pathLst>
              <a:path w="5512780" h="1185248">
                <a:moveTo>
                  <a:pt x="5512780" y="0"/>
                </a:moveTo>
                <a:lnTo>
                  <a:pt x="0" y="0"/>
                </a:lnTo>
                <a:lnTo>
                  <a:pt x="0" y="1185248"/>
                </a:lnTo>
                <a:lnTo>
                  <a:pt x="5512780" y="1185248"/>
                </a:lnTo>
                <a:lnTo>
                  <a:pt x="551278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40832"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4" name="Freeform 4"/>
          <p:cNvSpPr/>
          <p:nvPr/>
        </p:nvSpPr>
        <p:spPr>
          <a:xfrm flipH="1">
            <a:off x="-6877" y="2021514"/>
            <a:ext cx="2609617" cy="790165"/>
          </a:xfrm>
          <a:custGeom>
            <a:avLst/>
            <a:gdLst/>
            <a:ahLst/>
            <a:cxnLst/>
            <a:rect l="l" t="t" r="r" b="b"/>
            <a:pathLst>
              <a:path w="5512780" h="1185248">
                <a:moveTo>
                  <a:pt x="5512780" y="0"/>
                </a:moveTo>
                <a:lnTo>
                  <a:pt x="0" y="0"/>
                </a:lnTo>
                <a:lnTo>
                  <a:pt x="0" y="1185248"/>
                </a:lnTo>
                <a:lnTo>
                  <a:pt x="5512780" y="1185248"/>
                </a:lnTo>
                <a:lnTo>
                  <a:pt x="551278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4083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  <p:sp>
        <p:nvSpPr>
          <p:cNvPr id="5" name="Freeform 5"/>
          <p:cNvSpPr/>
          <p:nvPr/>
        </p:nvSpPr>
        <p:spPr>
          <a:xfrm flipH="1">
            <a:off x="-6879" y="3013290"/>
            <a:ext cx="2609615" cy="790165"/>
          </a:xfrm>
          <a:custGeom>
            <a:avLst/>
            <a:gdLst/>
            <a:ahLst/>
            <a:cxnLst/>
            <a:rect l="l" t="t" r="r" b="b"/>
            <a:pathLst>
              <a:path w="5512780" h="1185248">
                <a:moveTo>
                  <a:pt x="5512780" y="0"/>
                </a:moveTo>
                <a:lnTo>
                  <a:pt x="0" y="0"/>
                </a:lnTo>
                <a:lnTo>
                  <a:pt x="0" y="1185248"/>
                </a:lnTo>
                <a:lnTo>
                  <a:pt x="5512780" y="1185248"/>
                </a:lnTo>
                <a:lnTo>
                  <a:pt x="551278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4083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  <p:sp>
        <p:nvSpPr>
          <p:cNvPr id="6" name="Freeform 6"/>
          <p:cNvSpPr/>
          <p:nvPr/>
        </p:nvSpPr>
        <p:spPr>
          <a:xfrm flipH="1">
            <a:off x="-6883" y="4005066"/>
            <a:ext cx="2609619" cy="790165"/>
          </a:xfrm>
          <a:custGeom>
            <a:avLst/>
            <a:gdLst/>
            <a:ahLst/>
            <a:cxnLst/>
            <a:rect l="l" t="t" r="r" b="b"/>
            <a:pathLst>
              <a:path w="5512780" h="1185248">
                <a:moveTo>
                  <a:pt x="5512780" y="0"/>
                </a:moveTo>
                <a:lnTo>
                  <a:pt x="0" y="0"/>
                </a:lnTo>
                <a:lnTo>
                  <a:pt x="0" y="1185247"/>
                </a:lnTo>
                <a:lnTo>
                  <a:pt x="5512780" y="1185247"/>
                </a:lnTo>
                <a:lnTo>
                  <a:pt x="551278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4083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  <p:sp>
        <p:nvSpPr>
          <p:cNvPr id="7" name="Freeform 7"/>
          <p:cNvSpPr/>
          <p:nvPr/>
        </p:nvSpPr>
        <p:spPr>
          <a:xfrm flipH="1">
            <a:off x="0" y="4996842"/>
            <a:ext cx="2602740" cy="790165"/>
          </a:xfrm>
          <a:custGeom>
            <a:avLst/>
            <a:gdLst/>
            <a:ahLst/>
            <a:cxnLst/>
            <a:rect l="l" t="t" r="r" b="b"/>
            <a:pathLst>
              <a:path w="5512780" h="1185248">
                <a:moveTo>
                  <a:pt x="5512780" y="0"/>
                </a:moveTo>
                <a:lnTo>
                  <a:pt x="0" y="0"/>
                </a:lnTo>
                <a:lnTo>
                  <a:pt x="0" y="1185248"/>
                </a:lnTo>
                <a:lnTo>
                  <a:pt x="5512780" y="1185248"/>
                </a:lnTo>
                <a:lnTo>
                  <a:pt x="551278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" r="-39447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  <p:sp>
        <p:nvSpPr>
          <p:cNvPr id="8" name="Freeform 8"/>
          <p:cNvSpPr/>
          <p:nvPr/>
        </p:nvSpPr>
        <p:spPr>
          <a:xfrm>
            <a:off x="1965568" y="1195535"/>
            <a:ext cx="458571" cy="458571"/>
          </a:xfrm>
          <a:custGeom>
            <a:avLst/>
            <a:gdLst/>
            <a:ahLst/>
            <a:cxnLst/>
            <a:rect l="l" t="t" r="r" b="b"/>
            <a:pathLst>
              <a:path w="687857" h="687857">
                <a:moveTo>
                  <a:pt x="0" y="0"/>
                </a:moveTo>
                <a:lnTo>
                  <a:pt x="687856" y="0"/>
                </a:lnTo>
                <a:lnTo>
                  <a:pt x="687856" y="687857"/>
                </a:lnTo>
                <a:lnTo>
                  <a:pt x="0" y="6878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9" name="Freeform 9"/>
          <p:cNvSpPr/>
          <p:nvPr/>
        </p:nvSpPr>
        <p:spPr>
          <a:xfrm>
            <a:off x="1965568" y="2187311"/>
            <a:ext cx="458571" cy="458571"/>
          </a:xfrm>
          <a:custGeom>
            <a:avLst/>
            <a:gdLst/>
            <a:ahLst/>
            <a:cxnLst/>
            <a:rect l="l" t="t" r="r" b="b"/>
            <a:pathLst>
              <a:path w="687857" h="687857">
                <a:moveTo>
                  <a:pt x="0" y="0"/>
                </a:moveTo>
                <a:lnTo>
                  <a:pt x="687856" y="0"/>
                </a:lnTo>
                <a:lnTo>
                  <a:pt x="687856" y="687857"/>
                </a:lnTo>
                <a:lnTo>
                  <a:pt x="0" y="6878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0" name="Freeform 10"/>
          <p:cNvSpPr/>
          <p:nvPr/>
        </p:nvSpPr>
        <p:spPr>
          <a:xfrm>
            <a:off x="1965564" y="3179088"/>
            <a:ext cx="458571" cy="458571"/>
          </a:xfrm>
          <a:custGeom>
            <a:avLst/>
            <a:gdLst/>
            <a:ahLst/>
            <a:cxnLst/>
            <a:rect l="l" t="t" r="r" b="b"/>
            <a:pathLst>
              <a:path w="687857" h="687857">
                <a:moveTo>
                  <a:pt x="0" y="0"/>
                </a:moveTo>
                <a:lnTo>
                  <a:pt x="687856" y="0"/>
                </a:lnTo>
                <a:lnTo>
                  <a:pt x="687856" y="687856"/>
                </a:lnTo>
                <a:lnTo>
                  <a:pt x="0" y="6878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1" name="Freeform 11"/>
          <p:cNvSpPr/>
          <p:nvPr/>
        </p:nvSpPr>
        <p:spPr>
          <a:xfrm>
            <a:off x="1965564" y="4170863"/>
            <a:ext cx="458571" cy="458571"/>
          </a:xfrm>
          <a:custGeom>
            <a:avLst/>
            <a:gdLst/>
            <a:ahLst/>
            <a:cxnLst/>
            <a:rect l="l" t="t" r="r" b="b"/>
            <a:pathLst>
              <a:path w="687857" h="687857">
                <a:moveTo>
                  <a:pt x="0" y="0"/>
                </a:moveTo>
                <a:lnTo>
                  <a:pt x="687856" y="0"/>
                </a:lnTo>
                <a:lnTo>
                  <a:pt x="687856" y="687857"/>
                </a:lnTo>
                <a:lnTo>
                  <a:pt x="0" y="6878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2" name="Freeform 12"/>
          <p:cNvSpPr/>
          <p:nvPr/>
        </p:nvSpPr>
        <p:spPr>
          <a:xfrm>
            <a:off x="1965569" y="5162640"/>
            <a:ext cx="458571" cy="458571"/>
          </a:xfrm>
          <a:custGeom>
            <a:avLst/>
            <a:gdLst/>
            <a:ahLst/>
            <a:cxnLst/>
            <a:rect l="l" t="t" r="r" b="b"/>
            <a:pathLst>
              <a:path w="687857" h="687857">
                <a:moveTo>
                  <a:pt x="0" y="0"/>
                </a:moveTo>
                <a:lnTo>
                  <a:pt x="687856" y="0"/>
                </a:lnTo>
                <a:lnTo>
                  <a:pt x="687856" y="687856"/>
                </a:lnTo>
                <a:lnTo>
                  <a:pt x="0" y="6878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3" name="TextBox 13"/>
          <p:cNvSpPr txBox="1"/>
          <p:nvPr/>
        </p:nvSpPr>
        <p:spPr>
          <a:xfrm>
            <a:off x="2719457" y="1261573"/>
            <a:ext cx="4307117" cy="57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9"/>
              </a:lnSpc>
              <a:spcBef>
                <a:spcPct val="0"/>
              </a:spcBef>
            </a:pP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ντίγρ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αφ</a:t>
            </a:r>
            <a:r>
              <a:rPr lang="el-GR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α</a:t>
            </a:r>
            <a:r>
              <a:rPr lang="el-GR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ιτήσεων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α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σφάλισης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υπ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ογεγρ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αμμέν</a:t>
            </a:r>
            <a:r>
              <a:rPr lang="el-GR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ων</a:t>
            </a:r>
            <a:endParaRPr lang="en-US" sz="1642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19457" y="2278192"/>
            <a:ext cx="3869323" cy="276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9"/>
              </a:lnSpc>
              <a:spcBef>
                <a:spcPct val="0"/>
              </a:spcBef>
            </a:pP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ντίγρ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αφ</a:t>
            </a:r>
            <a:r>
              <a:rPr lang="el-GR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l-GR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εντύπων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ανάλυσης αναγκών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19457" y="3210426"/>
            <a:ext cx="2377025" cy="57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9"/>
              </a:lnSpc>
              <a:spcBef>
                <a:spcPct val="0"/>
              </a:spcBef>
            </a:pP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ντίγρ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αφ</a:t>
            </a:r>
            <a:r>
              <a:rPr lang="el-GR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l-GR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εντύπων 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της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συμβουλής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19457" y="4186395"/>
            <a:ext cx="3308573" cy="276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9"/>
              </a:lnSpc>
              <a:spcBef>
                <a:spcPct val="0"/>
              </a:spcBef>
            </a:pP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απ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οδείξεις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είσ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πραξης ασφαλίστρων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19457" y="5228098"/>
            <a:ext cx="8102268" cy="276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99"/>
              </a:lnSpc>
              <a:spcBef>
                <a:spcPct val="0"/>
              </a:spcBef>
            </a:pP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απ</a:t>
            </a:r>
            <a:r>
              <a:rPr lang="el-GR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οδείξεις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πα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ράδοσης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εγγράφων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1642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εν</a:t>
            </a:r>
            <a:r>
              <a:rPr lang="en-US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αντίωσης/υπαναχώρησης/καταγγελία</a:t>
            </a:r>
            <a:r>
              <a:rPr lang="el-GR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ς</a:t>
            </a:r>
            <a:endParaRPr lang="en-US" sz="1642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54502" y="427667"/>
            <a:ext cx="7172261" cy="696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666"/>
              </a:lnSpc>
            </a:pP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Το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α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ρχείο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εγγράφων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π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ου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δι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ατηρεί ο πράκτορας</a:t>
            </a:r>
          </a:p>
          <a:p>
            <a:pPr algn="r">
              <a:lnSpc>
                <a:spcPts val="2666"/>
              </a:lnSpc>
            </a:pPr>
            <a:r>
              <a:rPr lang="el-GR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(φ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υσικό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ή 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ηλεκτρονικό</a:t>
            </a:r>
            <a:r>
              <a:rPr lang="el-GR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)</a:t>
            </a:r>
            <a:endParaRPr lang="en-US" sz="2666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 Bold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554722CA-E92D-0A2F-C2FC-2AC6FAEEA8D8}"/>
              </a:ext>
            </a:extLst>
          </p:cNvPr>
          <p:cNvSpPr/>
          <p:nvPr/>
        </p:nvSpPr>
        <p:spPr>
          <a:xfrm flipH="1">
            <a:off x="-6883" y="5988618"/>
            <a:ext cx="2602740" cy="790165"/>
          </a:xfrm>
          <a:custGeom>
            <a:avLst/>
            <a:gdLst/>
            <a:ahLst/>
            <a:cxnLst/>
            <a:rect l="l" t="t" r="r" b="b"/>
            <a:pathLst>
              <a:path w="5512780" h="1185248">
                <a:moveTo>
                  <a:pt x="5512780" y="0"/>
                </a:moveTo>
                <a:lnTo>
                  <a:pt x="0" y="0"/>
                </a:lnTo>
                <a:lnTo>
                  <a:pt x="0" y="1185248"/>
                </a:lnTo>
                <a:lnTo>
                  <a:pt x="5512780" y="1185248"/>
                </a:lnTo>
                <a:lnTo>
                  <a:pt x="551278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" r="-39447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A5521F14-A89D-B59A-A433-2B84154222BC}"/>
              </a:ext>
            </a:extLst>
          </p:cNvPr>
          <p:cNvSpPr/>
          <p:nvPr/>
        </p:nvSpPr>
        <p:spPr>
          <a:xfrm>
            <a:off x="1958686" y="6154416"/>
            <a:ext cx="458571" cy="458571"/>
          </a:xfrm>
          <a:custGeom>
            <a:avLst/>
            <a:gdLst/>
            <a:ahLst/>
            <a:cxnLst/>
            <a:rect l="l" t="t" r="r" b="b"/>
            <a:pathLst>
              <a:path w="687857" h="687857">
                <a:moveTo>
                  <a:pt x="0" y="0"/>
                </a:moveTo>
                <a:lnTo>
                  <a:pt x="687856" y="0"/>
                </a:lnTo>
                <a:lnTo>
                  <a:pt x="687856" y="687856"/>
                </a:lnTo>
                <a:lnTo>
                  <a:pt x="0" y="6878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B7C68E5C-9637-7715-6731-5A0884835168}"/>
              </a:ext>
            </a:extLst>
          </p:cNvPr>
          <p:cNvSpPr txBox="1"/>
          <p:nvPr/>
        </p:nvSpPr>
        <p:spPr>
          <a:xfrm>
            <a:off x="2719457" y="6204067"/>
            <a:ext cx="7513857" cy="276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99"/>
              </a:lnSpc>
              <a:spcBef>
                <a:spcPct val="0"/>
              </a:spcBef>
            </a:pPr>
            <a:r>
              <a:rPr lang="el-GR" sz="164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αντίγραφα εντύπων συναίνεσης για επεξεργασία προσωπικών δεδομένων</a:t>
            </a:r>
            <a:endParaRPr lang="en-US" sz="1642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63" b="-29772"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951"/>
            <a:ext cx="12191997" cy="6858000"/>
          </a:xfrm>
          <a:custGeom>
            <a:avLst/>
            <a:gdLst/>
            <a:ahLst/>
            <a:cxnLst/>
            <a:rect l="l" t="t" r="r" b="b"/>
            <a:pathLst>
              <a:path w="4816592" h="2709333">
                <a:moveTo>
                  <a:pt x="0" y="0"/>
                </a:moveTo>
                <a:lnTo>
                  <a:pt x="4816592" y="0"/>
                </a:lnTo>
                <a:lnTo>
                  <a:pt x="4816592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183E66">
              <a:alpha val="68627"/>
            </a:srgbClr>
          </a:solidFill>
        </p:spPr>
        <p:txBody>
          <a:bodyPr/>
          <a:lstStyle/>
          <a:p>
            <a:endParaRPr lang="el-GR" sz="1200"/>
          </a:p>
        </p:txBody>
      </p:sp>
      <p:sp>
        <p:nvSpPr>
          <p:cNvPr id="5" name="TextBox 5"/>
          <p:cNvSpPr txBox="1"/>
          <p:nvPr/>
        </p:nvSpPr>
        <p:spPr>
          <a:xfrm>
            <a:off x="0" y="-192881"/>
            <a:ext cx="12192000" cy="705088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>
              <a:lnSpc>
                <a:spcPts val="176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6137625" y="803626"/>
            <a:ext cx="6858000" cy="5250749"/>
            <a:chOff x="0" y="0"/>
            <a:chExt cx="660400" cy="5056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505628"/>
            </a:xfrm>
            <a:custGeom>
              <a:avLst/>
              <a:gdLst/>
              <a:ahLst/>
              <a:cxnLst/>
              <a:rect l="l" t="t" r="r" b="b"/>
              <a:pathLst>
                <a:path w="660400" h="505628">
                  <a:moveTo>
                    <a:pt x="220252" y="486559"/>
                  </a:moveTo>
                  <a:cubicBezTo>
                    <a:pt x="254109" y="498072"/>
                    <a:pt x="292600" y="505628"/>
                    <a:pt x="330378" y="505628"/>
                  </a:cubicBezTo>
                  <a:cubicBezTo>
                    <a:pt x="368157" y="505628"/>
                    <a:pt x="404509" y="499151"/>
                    <a:pt x="438009" y="487637"/>
                  </a:cubicBezTo>
                  <a:cubicBezTo>
                    <a:pt x="438723" y="487277"/>
                    <a:pt x="439435" y="487277"/>
                    <a:pt x="440148" y="486918"/>
                  </a:cubicBezTo>
                  <a:cubicBezTo>
                    <a:pt x="565955" y="440863"/>
                    <a:pt x="658618" y="319249"/>
                    <a:pt x="660400" y="18394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83812"/>
                  </a:lnTo>
                  <a:cubicBezTo>
                    <a:pt x="1782" y="319968"/>
                    <a:pt x="93019" y="441583"/>
                    <a:pt x="220252" y="486559"/>
                  </a:cubicBezTo>
                  <a:close/>
                </a:path>
              </a:pathLst>
            </a:custGeom>
            <a:solidFill>
              <a:srgbClr val="183E66">
                <a:alpha val="89804"/>
              </a:srgbClr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660400" cy="4548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280152" y="1065788"/>
            <a:ext cx="261229" cy="293815"/>
          </a:xfrm>
          <a:custGeom>
            <a:avLst/>
            <a:gdLst/>
            <a:ahLst/>
            <a:cxnLst/>
            <a:rect l="l" t="t" r="r" b="b"/>
            <a:pathLst>
              <a:path w="391843" h="440723">
                <a:moveTo>
                  <a:pt x="391843" y="0"/>
                </a:moveTo>
                <a:lnTo>
                  <a:pt x="0" y="0"/>
                </a:lnTo>
                <a:lnTo>
                  <a:pt x="0" y="440722"/>
                </a:lnTo>
                <a:lnTo>
                  <a:pt x="391843" y="440722"/>
                </a:lnTo>
                <a:lnTo>
                  <a:pt x="39184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0" name="AutoShape 10"/>
          <p:cNvSpPr/>
          <p:nvPr/>
        </p:nvSpPr>
        <p:spPr>
          <a:xfrm flipV="1">
            <a:off x="541380" y="529385"/>
            <a:ext cx="0" cy="1504569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sp>
        <p:nvSpPr>
          <p:cNvPr id="11" name="Freeform 11"/>
          <p:cNvSpPr/>
          <p:nvPr/>
        </p:nvSpPr>
        <p:spPr>
          <a:xfrm flipH="1">
            <a:off x="3510378" y="1065788"/>
            <a:ext cx="261229" cy="293815"/>
          </a:xfrm>
          <a:custGeom>
            <a:avLst/>
            <a:gdLst/>
            <a:ahLst/>
            <a:cxnLst/>
            <a:rect l="l" t="t" r="r" b="b"/>
            <a:pathLst>
              <a:path w="391843" h="440723">
                <a:moveTo>
                  <a:pt x="391842" y="0"/>
                </a:moveTo>
                <a:lnTo>
                  <a:pt x="0" y="0"/>
                </a:lnTo>
                <a:lnTo>
                  <a:pt x="0" y="440722"/>
                </a:lnTo>
                <a:lnTo>
                  <a:pt x="391842" y="440722"/>
                </a:lnTo>
                <a:lnTo>
                  <a:pt x="39184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2" name="AutoShape 12"/>
          <p:cNvSpPr/>
          <p:nvPr/>
        </p:nvSpPr>
        <p:spPr>
          <a:xfrm flipV="1">
            <a:off x="3771606" y="529385"/>
            <a:ext cx="0" cy="1504569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80152" y="515635"/>
            <a:ext cx="1007801" cy="550153"/>
            <a:chOff x="0" y="0"/>
            <a:chExt cx="10515598" cy="5740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515600" cy="5740400"/>
            </a:xfrm>
            <a:custGeom>
              <a:avLst/>
              <a:gdLst/>
              <a:ahLst/>
              <a:cxnLst/>
              <a:rect l="l" t="t" r="r" b="b"/>
              <a:pathLst>
                <a:path w="10515600" h="5740400">
                  <a:moveTo>
                    <a:pt x="0" y="0"/>
                  </a:moveTo>
                  <a:lnTo>
                    <a:pt x="0" y="5740400"/>
                  </a:lnTo>
                  <a:lnTo>
                    <a:pt x="7645400" y="5740400"/>
                  </a:lnTo>
                  <a:cubicBezTo>
                    <a:pt x="9229344" y="5740400"/>
                    <a:pt x="10513568" y="4457319"/>
                    <a:pt x="10515600" y="2873883"/>
                  </a:cubicBezTo>
                  <a:lnTo>
                    <a:pt x="10515600" y="2873883"/>
                  </a:lnTo>
                  <a:lnTo>
                    <a:pt x="10515600" y="2867279"/>
                  </a:lnTo>
                  <a:lnTo>
                    <a:pt x="10515600" y="2867279"/>
                  </a:lnTo>
                  <a:cubicBezTo>
                    <a:pt x="10513949" y="1283462"/>
                    <a:pt x="9229598" y="0"/>
                    <a:pt x="7645400" y="0"/>
                  </a:cubicBezTo>
                  <a:close/>
                </a:path>
              </a:pathLst>
            </a:custGeom>
            <a:solidFill>
              <a:srgbClr val="183E66"/>
            </a:solidFill>
          </p:spPr>
          <p:txBody>
            <a:bodyPr/>
            <a:lstStyle/>
            <a:p>
              <a:endParaRPr lang="el-GR" sz="1200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3510378" y="515635"/>
            <a:ext cx="1007801" cy="550153"/>
            <a:chOff x="0" y="0"/>
            <a:chExt cx="10515598" cy="5740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515600" cy="5740400"/>
            </a:xfrm>
            <a:custGeom>
              <a:avLst/>
              <a:gdLst/>
              <a:ahLst/>
              <a:cxnLst/>
              <a:rect l="l" t="t" r="r" b="b"/>
              <a:pathLst>
                <a:path w="10515600" h="5740400">
                  <a:moveTo>
                    <a:pt x="0" y="0"/>
                  </a:moveTo>
                  <a:lnTo>
                    <a:pt x="0" y="5740400"/>
                  </a:lnTo>
                  <a:lnTo>
                    <a:pt x="7645400" y="5740400"/>
                  </a:lnTo>
                  <a:cubicBezTo>
                    <a:pt x="9229344" y="5740400"/>
                    <a:pt x="10513568" y="4457319"/>
                    <a:pt x="10515600" y="2873883"/>
                  </a:cubicBezTo>
                  <a:lnTo>
                    <a:pt x="10515600" y="2873883"/>
                  </a:lnTo>
                  <a:lnTo>
                    <a:pt x="10515600" y="2867279"/>
                  </a:lnTo>
                  <a:lnTo>
                    <a:pt x="10515600" y="2867279"/>
                  </a:lnTo>
                  <a:cubicBezTo>
                    <a:pt x="10513949" y="1283462"/>
                    <a:pt x="9229598" y="0"/>
                    <a:pt x="7645400" y="0"/>
                  </a:cubicBezTo>
                  <a:close/>
                </a:path>
              </a:pathLst>
            </a:custGeom>
            <a:solidFill>
              <a:srgbClr val="183E66"/>
            </a:solidFill>
          </p:spPr>
          <p:txBody>
            <a:bodyPr/>
            <a:lstStyle/>
            <a:p>
              <a:endParaRPr lang="el-GR" sz="1200"/>
            </a:p>
          </p:txBody>
        </p:sp>
      </p:grpSp>
      <p:sp>
        <p:nvSpPr>
          <p:cNvPr id="26" name="Freeform 26"/>
          <p:cNvSpPr/>
          <p:nvPr/>
        </p:nvSpPr>
        <p:spPr>
          <a:xfrm>
            <a:off x="578221" y="596208"/>
            <a:ext cx="390960" cy="389005"/>
          </a:xfrm>
          <a:custGeom>
            <a:avLst/>
            <a:gdLst/>
            <a:ahLst/>
            <a:cxnLst/>
            <a:rect l="l" t="t" r="r" b="b"/>
            <a:pathLst>
              <a:path w="586440" h="583508">
                <a:moveTo>
                  <a:pt x="0" y="0"/>
                </a:moveTo>
                <a:lnTo>
                  <a:pt x="586441" y="0"/>
                </a:lnTo>
                <a:lnTo>
                  <a:pt x="586441" y="583508"/>
                </a:lnTo>
                <a:lnTo>
                  <a:pt x="0" y="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27" name="Freeform 27"/>
          <p:cNvSpPr/>
          <p:nvPr/>
        </p:nvSpPr>
        <p:spPr>
          <a:xfrm>
            <a:off x="3806532" y="596208"/>
            <a:ext cx="411661" cy="411661"/>
          </a:xfrm>
          <a:custGeom>
            <a:avLst/>
            <a:gdLst/>
            <a:ahLst/>
            <a:cxnLst/>
            <a:rect l="l" t="t" r="r" b="b"/>
            <a:pathLst>
              <a:path w="617491" h="617491">
                <a:moveTo>
                  <a:pt x="0" y="0"/>
                </a:moveTo>
                <a:lnTo>
                  <a:pt x="617491" y="0"/>
                </a:lnTo>
                <a:lnTo>
                  <a:pt x="617491" y="617492"/>
                </a:lnTo>
                <a:lnTo>
                  <a:pt x="0" y="6174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29" name="TextBox 29"/>
          <p:cNvSpPr txBox="1"/>
          <p:nvPr/>
        </p:nvSpPr>
        <p:spPr>
          <a:xfrm>
            <a:off x="7281160" y="3026088"/>
            <a:ext cx="4570933" cy="70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44"/>
              </a:lnSpc>
            </a:pPr>
            <a:r>
              <a:rPr lang="en-US" sz="2800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Πώληση</a:t>
            </a: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επ</a:t>
            </a:r>
            <a:r>
              <a:rPr lang="en-US" sz="2800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ενδυτικών</a:t>
            </a: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π</a:t>
            </a:r>
            <a:r>
              <a:rPr lang="en-US" sz="2800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ροϊόντων</a:t>
            </a:r>
            <a:r>
              <a:rPr lang="el-GR" sz="2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(άρθρα 39 και 40)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84052" y="1138041"/>
            <a:ext cx="2649137" cy="908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9"/>
              </a:lnSpc>
            </a:pPr>
            <a:r>
              <a:rPr lang="el-GR" sz="1263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Πρόσθετη ενημέρωση για κόστος διανομής και επιβαρύνσεις, για περιοδική αξιολόγηση </a:t>
            </a:r>
            <a:r>
              <a:rPr lang="el-GR" sz="1263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καταλληλότητας</a:t>
            </a:r>
            <a:r>
              <a:rPr lang="el-GR" sz="1263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και για τους κινδύνους επένδυσης</a:t>
            </a:r>
            <a:r>
              <a:rPr lang="en-US" sz="1263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977993" y="1161894"/>
            <a:ext cx="2620217" cy="908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9"/>
              </a:lnSpc>
              <a:spcBef>
                <a:spcPct val="0"/>
              </a:spcBef>
            </a:pPr>
            <a:r>
              <a:rPr lang="el-GR" sz="1263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Έλεγχος γνώσης – εμπειρίας – χρηματοοικονομικής κατάστασης, επενδυτικών στόχων- ορίου ανοχής στην ζημιά</a:t>
            </a:r>
            <a:endParaRPr lang="en-US" sz="1263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99E9E6-3DB0-FC64-4C55-A03360D913D4}"/>
              </a:ext>
            </a:extLst>
          </p:cNvPr>
          <p:cNvGrpSpPr/>
          <p:nvPr/>
        </p:nvGrpSpPr>
        <p:grpSpPr>
          <a:xfrm>
            <a:off x="280152" y="2741053"/>
            <a:ext cx="2896048" cy="1554649"/>
            <a:chOff x="280152" y="3230383"/>
            <a:chExt cx="2896048" cy="1554649"/>
          </a:xfrm>
        </p:grpSpPr>
        <p:sp>
          <p:nvSpPr>
            <p:cNvPr id="17" name="Freeform 17"/>
            <p:cNvSpPr/>
            <p:nvPr/>
          </p:nvSpPr>
          <p:spPr>
            <a:xfrm flipH="1">
              <a:off x="280152" y="3780536"/>
              <a:ext cx="261229" cy="293815"/>
            </a:xfrm>
            <a:custGeom>
              <a:avLst/>
              <a:gdLst/>
              <a:ahLst/>
              <a:cxnLst/>
              <a:rect l="l" t="t" r="r" b="b"/>
              <a:pathLst>
                <a:path w="391843" h="440723">
                  <a:moveTo>
                    <a:pt x="391843" y="0"/>
                  </a:moveTo>
                  <a:lnTo>
                    <a:pt x="0" y="0"/>
                  </a:lnTo>
                  <a:lnTo>
                    <a:pt x="0" y="440723"/>
                  </a:lnTo>
                  <a:lnTo>
                    <a:pt x="391843" y="440723"/>
                  </a:lnTo>
                  <a:lnTo>
                    <a:pt x="39184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8" name="AutoShape 18"/>
            <p:cNvSpPr/>
            <p:nvPr/>
          </p:nvSpPr>
          <p:spPr>
            <a:xfrm flipV="1">
              <a:off x="541380" y="3244133"/>
              <a:ext cx="0" cy="1504569"/>
            </a:xfrm>
            <a:prstGeom prst="line">
              <a:avLst/>
            </a:prstGeom>
            <a:ln w="2857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 sz="1200"/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280152" y="3230383"/>
              <a:ext cx="1007801" cy="550153"/>
              <a:chOff x="0" y="0"/>
              <a:chExt cx="10515598" cy="5740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515600" cy="5740400"/>
              </a:xfrm>
              <a:custGeom>
                <a:avLst/>
                <a:gdLst/>
                <a:ahLst/>
                <a:cxnLst/>
                <a:rect l="l" t="t" r="r" b="b"/>
                <a:pathLst>
                  <a:path w="10515600" h="5740400">
                    <a:moveTo>
                      <a:pt x="0" y="0"/>
                    </a:moveTo>
                    <a:lnTo>
                      <a:pt x="0" y="5740400"/>
                    </a:lnTo>
                    <a:lnTo>
                      <a:pt x="7645400" y="5740400"/>
                    </a:lnTo>
                    <a:cubicBezTo>
                      <a:pt x="9229344" y="5740400"/>
                      <a:pt x="10513568" y="4457319"/>
                      <a:pt x="10515600" y="2873883"/>
                    </a:cubicBezTo>
                    <a:lnTo>
                      <a:pt x="10515600" y="2873883"/>
                    </a:lnTo>
                    <a:lnTo>
                      <a:pt x="10515600" y="2867279"/>
                    </a:lnTo>
                    <a:lnTo>
                      <a:pt x="10515600" y="2867279"/>
                    </a:lnTo>
                    <a:cubicBezTo>
                      <a:pt x="10513949" y="1283462"/>
                      <a:pt x="9229598" y="0"/>
                      <a:pt x="7645400" y="0"/>
                    </a:cubicBezTo>
                    <a:close/>
                  </a:path>
                </a:pathLst>
              </a:custGeom>
              <a:solidFill>
                <a:srgbClr val="183E66"/>
              </a:solidFill>
            </p:spPr>
            <p:txBody>
              <a:bodyPr/>
              <a:lstStyle/>
              <a:p>
                <a:endParaRPr lang="el-GR" sz="1200"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578222" y="3293279"/>
              <a:ext cx="411661" cy="411661"/>
            </a:xfrm>
            <a:custGeom>
              <a:avLst/>
              <a:gdLst/>
              <a:ahLst/>
              <a:cxnLst/>
              <a:rect l="l" t="t" r="r" b="b"/>
              <a:pathLst>
                <a:path w="617491" h="617491">
                  <a:moveTo>
                    <a:pt x="0" y="0"/>
                  </a:moveTo>
                  <a:lnTo>
                    <a:pt x="617492" y="0"/>
                  </a:lnTo>
                  <a:lnTo>
                    <a:pt x="617492" y="617491"/>
                  </a:lnTo>
                  <a:lnTo>
                    <a:pt x="0" y="617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84053" y="3876642"/>
              <a:ext cx="2392147" cy="908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9"/>
                </a:lnSpc>
                <a:spcBef>
                  <a:spcPct val="0"/>
                </a:spcBef>
              </a:pPr>
              <a:r>
                <a:rPr lang="el-GR" sz="126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Ενσωμάτωση συμβουλής στην δήλωση αξιολόγησης </a:t>
              </a:r>
              <a:r>
                <a:rPr lang="el-GR" sz="1263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καταλληλότητας</a:t>
              </a:r>
              <a:r>
                <a:rPr lang="el-GR" sz="126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ή συμβατότητας του προϊόντος</a:t>
              </a:r>
              <a:endParaRPr lang="en-US" sz="1263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567E71-514D-E066-0E90-C0F1C9FBBA6C}"/>
              </a:ext>
            </a:extLst>
          </p:cNvPr>
          <p:cNvGrpSpPr/>
          <p:nvPr/>
        </p:nvGrpSpPr>
        <p:grpSpPr>
          <a:xfrm>
            <a:off x="3510378" y="2739870"/>
            <a:ext cx="2859762" cy="1554649"/>
            <a:chOff x="3510378" y="3244136"/>
            <a:chExt cx="2859762" cy="1554649"/>
          </a:xfrm>
        </p:grpSpPr>
        <p:sp>
          <p:nvSpPr>
            <p:cNvPr id="19" name="Freeform 19"/>
            <p:cNvSpPr/>
            <p:nvPr/>
          </p:nvSpPr>
          <p:spPr>
            <a:xfrm flipH="1">
              <a:off x="3510378" y="3794289"/>
              <a:ext cx="261229" cy="293815"/>
            </a:xfrm>
            <a:custGeom>
              <a:avLst/>
              <a:gdLst/>
              <a:ahLst/>
              <a:cxnLst/>
              <a:rect l="l" t="t" r="r" b="b"/>
              <a:pathLst>
                <a:path w="391843" h="440723">
                  <a:moveTo>
                    <a:pt x="391842" y="0"/>
                  </a:moveTo>
                  <a:lnTo>
                    <a:pt x="0" y="0"/>
                  </a:lnTo>
                  <a:lnTo>
                    <a:pt x="0" y="440723"/>
                  </a:lnTo>
                  <a:lnTo>
                    <a:pt x="391842" y="440723"/>
                  </a:lnTo>
                  <a:lnTo>
                    <a:pt x="391842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3771606" y="3257886"/>
              <a:ext cx="0" cy="1504569"/>
            </a:xfrm>
            <a:prstGeom prst="line">
              <a:avLst/>
            </a:prstGeom>
            <a:ln w="2857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 sz="1200"/>
            </a:p>
          </p:txBody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3510378" y="3244136"/>
              <a:ext cx="1007801" cy="550153"/>
              <a:chOff x="0" y="0"/>
              <a:chExt cx="10515598" cy="57404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0515600" cy="5740400"/>
              </a:xfrm>
              <a:custGeom>
                <a:avLst/>
                <a:gdLst/>
                <a:ahLst/>
                <a:cxnLst/>
                <a:rect l="l" t="t" r="r" b="b"/>
                <a:pathLst>
                  <a:path w="10515600" h="5740400">
                    <a:moveTo>
                      <a:pt x="0" y="0"/>
                    </a:moveTo>
                    <a:lnTo>
                      <a:pt x="0" y="5740400"/>
                    </a:lnTo>
                    <a:lnTo>
                      <a:pt x="7645400" y="5740400"/>
                    </a:lnTo>
                    <a:cubicBezTo>
                      <a:pt x="9229344" y="5740400"/>
                      <a:pt x="10513568" y="4457319"/>
                      <a:pt x="10515600" y="2873883"/>
                    </a:cubicBezTo>
                    <a:lnTo>
                      <a:pt x="10515600" y="2873883"/>
                    </a:lnTo>
                    <a:lnTo>
                      <a:pt x="10515600" y="2867279"/>
                    </a:lnTo>
                    <a:lnTo>
                      <a:pt x="10515600" y="2867279"/>
                    </a:lnTo>
                    <a:cubicBezTo>
                      <a:pt x="10513949" y="1283462"/>
                      <a:pt x="9229598" y="0"/>
                      <a:pt x="7645400" y="0"/>
                    </a:cubicBezTo>
                    <a:close/>
                  </a:path>
                </a:pathLst>
              </a:custGeom>
              <a:solidFill>
                <a:srgbClr val="183E66"/>
              </a:solidFill>
            </p:spPr>
            <p:txBody>
              <a:bodyPr/>
              <a:lstStyle/>
              <a:p>
                <a:endParaRPr lang="el-GR" sz="1200"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3806532" y="3304821"/>
              <a:ext cx="351601" cy="428782"/>
            </a:xfrm>
            <a:custGeom>
              <a:avLst/>
              <a:gdLst/>
              <a:ahLst/>
              <a:cxnLst/>
              <a:rect l="l" t="t" r="r" b="b"/>
              <a:pathLst>
                <a:path w="527402" h="643173">
                  <a:moveTo>
                    <a:pt x="0" y="0"/>
                  </a:moveTo>
                  <a:lnTo>
                    <a:pt x="527402" y="0"/>
                  </a:lnTo>
                  <a:lnTo>
                    <a:pt x="527402" y="643173"/>
                  </a:lnTo>
                  <a:lnTo>
                    <a:pt x="0" y="643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3977993" y="3890395"/>
              <a:ext cx="2392147" cy="908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9"/>
                </a:lnSpc>
                <a:spcBef>
                  <a:spcPct val="0"/>
                </a:spcBef>
              </a:pPr>
              <a:r>
                <a:rPr lang="el-GR" sz="126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Γραπτή δήλωση/συμβουλή με έντυπο ή ηλεκτρονικό τρόπο και μ</a:t>
              </a:r>
              <a:r>
                <a:rPr lang="en-US" sz="126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ε απ</a:t>
              </a:r>
              <a:r>
                <a:rPr lang="en-US" sz="1263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όδειξη</a:t>
              </a:r>
              <a:r>
                <a:rPr lang="en-US" sz="126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</a:t>
              </a:r>
              <a:r>
                <a:rPr lang="en-US" sz="1263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ότι</a:t>
              </a:r>
              <a:r>
                <a:rPr lang="en-US" sz="126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</a:t>
              </a:r>
              <a:r>
                <a:rPr lang="en-US" sz="1263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την</a:t>
              </a:r>
              <a:r>
                <a:rPr lang="en-US" sz="126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</a:t>
              </a:r>
              <a:r>
                <a:rPr lang="en-US" sz="1263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έδωσε</a:t>
              </a:r>
              <a:r>
                <a:rPr lang="el-GR" sz="126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– παράδοση </a:t>
              </a:r>
              <a:r>
                <a:rPr lang="en-US" sz="1263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KID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0534140-7B66-1F66-B034-F2EF9023CFF0}"/>
              </a:ext>
            </a:extLst>
          </p:cNvPr>
          <p:cNvSpPr txBox="1"/>
          <p:nvPr/>
        </p:nvSpPr>
        <p:spPr>
          <a:xfrm>
            <a:off x="784052" y="5635966"/>
            <a:ext cx="2562259" cy="446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9"/>
              </a:lnSpc>
              <a:spcBef>
                <a:spcPct val="0"/>
              </a:spcBef>
            </a:pPr>
            <a:r>
              <a:rPr lang="el-GR" sz="1263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Έντυπο ταυτότητας πραγματικών δικαιούχων (Ξέπλυμα χρήματος)</a:t>
            </a:r>
            <a:endParaRPr lang="en-US" sz="1263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20CCA351-5B40-685C-667E-9A824BE6387D}"/>
              </a:ext>
            </a:extLst>
          </p:cNvPr>
          <p:cNvSpPr/>
          <p:nvPr/>
        </p:nvSpPr>
        <p:spPr>
          <a:xfrm flipH="1">
            <a:off x="280151" y="5444091"/>
            <a:ext cx="261229" cy="293815"/>
          </a:xfrm>
          <a:custGeom>
            <a:avLst/>
            <a:gdLst/>
            <a:ahLst/>
            <a:cxnLst/>
            <a:rect l="l" t="t" r="r" b="b"/>
            <a:pathLst>
              <a:path w="391843" h="440723">
                <a:moveTo>
                  <a:pt x="391843" y="0"/>
                </a:moveTo>
                <a:lnTo>
                  <a:pt x="0" y="0"/>
                </a:lnTo>
                <a:lnTo>
                  <a:pt x="0" y="440722"/>
                </a:lnTo>
                <a:lnTo>
                  <a:pt x="391843" y="440722"/>
                </a:lnTo>
                <a:lnTo>
                  <a:pt x="39184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38" name="AutoShape 10">
            <a:extLst>
              <a:ext uri="{FF2B5EF4-FFF2-40B4-BE49-F238E27FC236}">
                <a16:creationId xmlns:a16="http://schemas.microsoft.com/office/drawing/2014/main" id="{763802C2-CB00-CB7E-6BE6-B3C0CC6D3107}"/>
              </a:ext>
            </a:extLst>
          </p:cNvPr>
          <p:cNvSpPr/>
          <p:nvPr/>
        </p:nvSpPr>
        <p:spPr>
          <a:xfrm flipV="1">
            <a:off x="541379" y="4907688"/>
            <a:ext cx="0" cy="1504569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grpSp>
        <p:nvGrpSpPr>
          <p:cNvPr id="39" name="Group 13">
            <a:extLst>
              <a:ext uri="{FF2B5EF4-FFF2-40B4-BE49-F238E27FC236}">
                <a16:creationId xmlns:a16="http://schemas.microsoft.com/office/drawing/2014/main" id="{08B5D87D-A3F0-1572-FE17-56F407BEDE85}"/>
              </a:ext>
            </a:extLst>
          </p:cNvPr>
          <p:cNvGrpSpPr>
            <a:grpSpLocks noChangeAspect="1"/>
          </p:cNvGrpSpPr>
          <p:nvPr/>
        </p:nvGrpSpPr>
        <p:grpSpPr>
          <a:xfrm>
            <a:off x="280151" y="4893938"/>
            <a:ext cx="1007801" cy="550153"/>
            <a:chOff x="0" y="0"/>
            <a:chExt cx="10515598" cy="5740400"/>
          </a:xfrm>
        </p:grpSpPr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458AC2C-EAE3-6300-DDF9-1F6C8AFBE53A}"/>
                </a:ext>
              </a:extLst>
            </p:cNvPr>
            <p:cNvSpPr/>
            <p:nvPr/>
          </p:nvSpPr>
          <p:spPr>
            <a:xfrm>
              <a:off x="0" y="0"/>
              <a:ext cx="10515600" cy="5740400"/>
            </a:xfrm>
            <a:custGeom>
              <a:avLst/>
              <a:gdLst/>
              <a:ahLst/>
              <a:cxnLst/>
              <a:rect l="l" t="t" r="r" b="b"/>
              <a:pathLst>
                <a:path w="10515600" h="5740400">
                  <a:moveTo>
                    <a:pt x="0" y="0"/>
                  </a:moveTo>
                  <a:lnTo>
                    <a:pt x="0" y="5740400"/>
                  </a:lnTo>
                  <a:lnTo>
                    <a:pt x="7645400" y="5740400"/>
                  </a:lnTo>
                  <a:cubicBezTo>
                    <a:pt x="9229344" y="5740400"/>
                    <a:pt x="10513568" y="4457319"/>
                    <a:pt x="10515600" y="2873883"/>
                  </a:cubicBezTo>
                  <a:lnTo>
                    <a:pt x="10515600" y="2873883"/>
                  </a:lnTo>
                  <a:lnTo>
                    <a:pt x="10515600" y="2867279"/>
                  </a:lnTo>
                  <a:lnTo>
                    <a:pt x="10515600" y="2867279"/>
                  </a:lnTo>
                  <a:cubicBezTo>
                    <a:pt x="10513949" y="1283462"/>
                    <a:pt x="9229598" y="0"/>
                    <a:pt x="7645400" y="0"/>
                  </a:cubicBezTo>
                  <a:close/>
                </a:path>
              </a:pathLst>
            </a:custGeom>
            <a:solidFill>
              <a:srgbClr val="183E66"/>
            </a:solidFill>
          </p:spPr>
          <p:txBody>
            <a:bodyPr/>
            <a:lstStyle/>
            <a:p>
              <a:endParaRPr lang="el-GR" sz="1200"/>
            </a:p>
          </p:txBody>
        </p:sp>
      </p:grpSp>
      <p:sp>
        <p:nvSpPr>
          <p:cNvPr id="41" name="Freeform 26" descr="Checklist outline">
            <a:extLst>
              <a:ext uri="{FF2B5EF4-FFF2-40B4-BE49-F238E27FC236}">
                <a16:creationId xmlns:a16="http://schemas.microsoft.com/office/drawing/2014/main" id="{3A0B701F-1342-8D92-0A65-B85E247C4DBE}"/>
              </a:ext>
            </a:extLst>
          </p:cNvPr>
          <p:cNvSpPr/>
          <p:nvPr/>
        </p:nvSpPr>
        <p:spPr>
          <a:xfrm>
            <a:off x="521496" y="4953344"/>
            <a:ext cx="447683" cy="442987"/>
          </a:xfrm>
          <a:custGeom>
            <a:avLst/>
            <a:gdLst/>
            <a:ahLst/>
            <a:cxnLst/>
            <a:rect l="l" t="t" r="r" b="b"/>
            <a:pathLst>
              <a:path w="586440" h="583508">
                <a:moveTo>
                  <a:pt x="0" y="0"/>
                </a:moveTo>
                <a:lnTo>
                  <a:pt x="586441" y="0"/>
                </a:lnTo>
                <a:lnTo>
                  <a:pt x="586441" y="583508"/>
                </a:lnTo>
                <a:lnTo>
                  <a:pt x="0" y="5835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63" b="-29772"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3" name="Freeform 3"/>
          <p:cNvSpPr/>
          <p:nvPr/>
        </p:nvSpPr>
        <p:spPr>
          <a:xfrm rot="-15335">
            <a:off x="4549807" y="2650229"/>
            <a:ext cx="1722039" cy="1722039"/>
          </a:xfrm>
          <a:custGeom>
            <a:avLst/>
            <a:gdLst/>
            <a:ahLst/>
            <a:cxnLst/>
            <a:rect l="l" t="t" r="r" b="b"/>
            <a:pathLst>
              <a:path w="2583058" h="2583058">
                <a:moveTo>
                  <a:pt x="0" y="0"/>
                </a:moveTo>
                <a:lnTo>
                  <a:pt x="2583058" y="0"/>
                </a:lnTo>
                <a:lnTo>
                  <a:pt x="2583058" y="2583059"/>
                </a:lnTo>
                <a:lnTo>
                  <a:pt x="0" y="25830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4" name="Freeform 4"/>
          <p:cNvSpPr/>
          <p:nvPr/>
        </p:nvSpPr>
        <p:spPr>
          <a:xfrm rot="-15335">
            <a:off x="6011356" y="3662071"/>
            <a:ext cx="1722039" cy="1722039"/>
          </a:xfrm>
          <a:custGeom>
            <a:avLst/>
            <a:gdLst/>
            <a:ahLst/>
            <a:cxnLst/>
            <a:rect l="l" t="t" r="r" b="b"/>
            <a:pathLst>
              <a:path w="2583058" h="2583058">
                <a:moveTo>
                  <a:pt x="0" y="0"/>
                </a:moveTo>
                <a:lnTo>
                  <a:pt x="2583059" y="0"/>
                </a:lnTo>
                <a:lnTo>
                  <a:pt x="2583059" y="2583058"/>
                </a:lnTo>
                <a:lnTo>
                  <a:pt x="0" y="25830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5" name="Freeform 5"/>
          <p:cNvSpPr/>
          <p:nvPr/>
        </p:nvSpPr>
        <p:spPr>
          <a:xfrm rot="-15335">
            <a:off x="5411755" y="4524019"/>
            <a:ext cx="417452" cy="417452"/>
          </a:xfrm>
          <a:custGeom>
            <a:avLst/>
            <a:gdLst/>
            <a:ahLst/>
            <a:cxnLst/>
            <a:rect l="l" t="t" r="r" b="b"/>
            <a:pathLst>
              <a:path w="626178" h="626178">
                <a:moveTo>
                  <a:pt x="0" y="0"/>
                </a:moveTo>
                <a:lnTo>
                  <a:pt x="626178" y="0"/>
                </a:lnTo>
                <a:lnTo>
                  <a:pt x="626178" y="626178"/>
                </a:lnTo>
                <a:lnTo>
                  <a:pt x="0" y="6261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6" name="Freeform 6"/>
          <p:cNvSpPr/>
          <p:nvPr/>
        </p:nvSpPr>
        <p:spPr>
          <a:xfrm rot="-15335">
            <a:off x="6411291" y="3206267"/>
            <a:ext cx="327779" cy="327779"/>
          </a:xfrm>
          <a:custGeom>
            <a:avLst/>
            <a:gdLst/>
            <a:ahLst/>
            <a:cxnLst/>
            <a:rect l="l" t="t" r="r" b="b"/>
            <a:pathLst>
              <a:path w="491668" h="491668">
                <a:moveTo>
                  <a:pt x="0" y="0"/>
                </a:moveTo>
                <a:lnTo>
                  <a:pt x="491667" y="0"/>
                </a:lnTo>
                <a:lnTo>
                  <a:pt x="491667" y="491667"/>
                </a:lnTo>
                <a:lnTo>
                  <a:pt x="0" y="4916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7" name="Freeform 7"/>
          <p:cNvSpPr/>
          <p:nvPr/>
        </p:nvSpPr>
        <p:spPr>
          <a:xfrm>
            <a:off x="6367277" y="4016725"/>
            <a:ext cx="1010199" cy="1012731"/>
          </a:xfrm>
          <a:custGeom>
            <a:avLst/>
            <a:gdLst/>
            <a:ahLst/>
            <a:cxnLst/>
            <a:rect l="l" t="t" r="r" b="b"/>
            <a:pathLst>
              <a:path w="1515299" h="1519096">
                <a:moveTo>
                  <a:pt x="0" y="0"/>
                </a:moveTo>
                <a:lnTo>
                  <a:pt x="1515299" y="0"/>
                </a:lnTo>
                <a:lnTo>
                  <a:pt x="1515299" y="1519096"/>
                </a:lnTo>
                <a:lnTo>
                  <a:pt x="0" y="15190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8" name="Freeform 8"/>
          <p:cNvSpPr/>
          <p:nvPr/>
        </p:nvSpPr>
        <p:spPr>
          <a:xfrm>
            <a:off x="4915432" y="3004883"/>
            <a:ext cx="990789" cy="1012731"/>
          </a:xfrm>
          <a:custGeom>
            <a:avLst/>
            <a:gdLst/>
            <a:ahLst/>
            <a:cxnLst/>
            <a:rect l="l" t="t" r="r" b="b"/>
            <a:pathLst>
              <a:path w="1486183" h="1519096">
                <a:moveTo>
                  <a:pt x="0" y="0"/>
                </a:moveTo>
                <a:lnTo>
                  <a:pt x="1486183" y="0"/>
                </a:lnTo>
                <a:lnTo>
                  <a:pt x="1486183" y="1519097"/>
                </a:lnTo>
                <a:lnTo>
                  <a:pt x="0" y="1519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1141110"/>
            <a:ext cx="975097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6"/>
              </a:lnSpc>
            </a:pP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Αρχείο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l-GR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πρόσθετων 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εγγράφων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στην π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ώληση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επ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ενδυτικών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π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ροϊόντων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</a:p>
          <a:p>
            <a:pPr>
              <a:lnSpc>
                <a:spcPts val="2666"/>
              </a:lnSpc>
            </a:pP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(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άρθρο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38)</a:t>
            </a:r>
            <a:r>
              <a:rPr lang="el-GR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endParaRPr lang="en-US" sz="2666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30318" y="3053287"/>
            <a:ext cx="2827663" cy="814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0"/>
              </a:lnSpc>
            </a:pPr>
            <a:r>
              <a:rPr lang="en-US" sz="1333" spc="13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με</a:t>
            </a:r>
            <a:r>
              <a:rPr lang="en-US" sz="1333" spc="1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</a:t>
            </a:r>
            <a:r>
              <a:rPr lang="en-US" sz="1333" spc="13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όλ</a:t>
            </a:r>
            <a:r>
              <a:rPr lang="en-US" sz="1333" spc="1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α τα ενημερωτικά έντυπα που προορίζονται για τον πελάτη και τα οποία του έχει διαθέσει η ασφαλιστική επιχείρηση με την οποία συνεργάζεται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32615" y="4150048"/>
            <a:ext cx="3287617" cy="80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  <a:spcBef>
                <a:spcPct val="0"/>
              </a:spcBef>
            </a:pPr>
            <a:r>
              <a:rPr lang="en-US" sz="1333" spc="13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όλ</a:t>
            </a:r>
            <a:r>
              <a:rPr lang="en-US" sz="1333" spc="1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α τα τυχόν έγγραφα στα οποία έχουν αποτυπωθεί οι όροι συνεργασίας, εκατέρωθεν υποχρεώσεις και δικαιώματα ασφαλιστικού διαμεσολαβητή και πελάτη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639DC9A-5A54-C176-021C-A5508B1219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44"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ECB2B06-A47D-5C48-301B-852DA86B0489}"/>
              </a:ext>
            </a:extLst>
          </p:cNvPr>
          <p:cNvSpPr txBox="1"/>
          <p:nvPr/>
        </p:nvSpPr>
        <p:spPr>
          <a:xfrm>
            <a:off x="1305127" y="2123068"/>
            <a:ext cx="4526791" cy="354651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sp>
        <p:nvSpPr>
          <p:cNvPr id="12" name="TextBox 12"/>
          <p:cNvSpPr txBox="1"/>
          <p:nvPr/>
        </p:nvSpPr>
        <p:spPr>
          <a:xfrm>
            <a:off x="685800" y="1141110"/>
            <a:ext cx="8471437" cy="34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6"/>
              </a:lnSpc>
            </a:pPr>
            <a:r>
              <a:rPr lang="en-US" sz="2666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Οι υποχρεώσεις του πράκτορα αύριο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47C66D0-F6B4-77DD-B8D9-2E073C5A7881}"/>
              </a:ext>
            </a:extLst>
          </p:cNvPr>
          <p:cNvSpPr/>
          <p:nvPr/>
        </p:nvSpPr>
        <p:spPr>
          <a:xfrm>
            <a:off x="713360" y="2424792"/>
            <a:ext cx="10792838" cy="3353635"/>
          </a:xfrm>
          <a:custGeom>
            <a:avLst/>
            <a:gdLst/>
            <a:ahLst/>
            <a:cxnLst/>
            <a:rect l="l" t="t" r="r" b="b"/>
            <a:pathLst>
              <a:path w="1788362" h="1324893">
                <a:moveTo>
                  <a:pt x="22803" y="0"/>
                </a:moveTo>
                <a:lnTo>
                  <a:pt x="1765559" y="0"/>
                </a:lnTo>
                <a:cubicBezTo>
                  <a:pt x="1778152" y="0"/>
                  <a:pt x="1788362" y="10209"/>
                  <a:pt x="1788362" y="22803"/>
                </a:cubicBezTo>
                <a:lnTo>
                  <a:pt x="1788362" y="1302090"/>
                </a:lnTo>
                <a:cubicBezTo>
                  <a:pt x="1788362" y="1314684"/>
                  <a:pt x="1778152" y="1324893"/>
                  <a:pt x="1765559" y="1324893"/>
                </a:cubicBezTo>
                <a:lnTo>
                  <a:pt x="22803" y="1324893"/>
                </a:lnTo>
                <a:cubicBezTo>
                  <a:pt x="10209" y="1324893"/>
                  <a:pt x="0" y="1314684"/>
                  <a:pt x="0" y="1302090"/>
                </a:cubicBezTo>
                <a:lnTo>
                  <a:pt x="0" y="22803"/>
                </a:lnTo>
                <a:cubicBezTo>
                  <a:pt x="0" y="10209"/>
                  <a:pt x="10209" y="0"/>
                  <a:pt x="2280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0B3759"/>
            </a:solidFill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  <p:sp>
        <p:nvSpPr>
          <p:cNvPr id="6" name="Freeform 6"/>
          <p:cNvSpPr/>
          <p:nvPr/>
        </p:nvSpPr>
        <p:spPr>
          <a:xfrm rot="21584665">
            <a:off x="1515211" y="2425345"/>
            <a:ext cx="786376" cy="786376"/>
          </a:xfrm>
          <a:custGeom>
            <a:avLst/>
            <a:gdLst/>
            <a:ahLst/>
            <a:cxnLst/>
            <a:rect l="l" t="t" r="r" b="b"/>
            <a:pathLst>
              <a:path w="1179564" h="1179564">
                <a:moveTo>
                  <a:pt x="0" y="0"/>
                </a:moveTo>
                <a:lnTo>
                  <a:pt x="1179564" y="0"/>
                </a:lnTo>
                <a:lnTo>
                  <a:pt x="1179564" y="1179564"/>
                </a:lnTo>
                <a:lnTo>
                  <a:pt x="0" y="11795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1" name="Freeform 11"/>
          <p:cNvSpPr/>
          <p:nvPr/>
        </p:nvSpPr>
        <p:spPr>
          <a:xfrm>
            <a:off x="1616310" y="2535938"/>
            <a:ext cx="584177" cy="565191"/>
          </a:xfrm>
          <a:custGeom>
            <a:avLst/>
            <a:gdLst/>
            <a:ahLst/>
            <a:cxnLst/>
            <a:rect l="l" t="t" r="r" b="b"/>
            <a:pathLst>
              <a:path w="876265" h="847787">
                <a:moveTo>
                  <a:pt x="0" y="0"/>
                </a:moveTo>
                <a:lnTo>
                  <a:pt x="876266" y="0"/>
                </a:lnTo>
                <a:lnTo>
                  <a:pt x="876266" y="847787"/>
                </a:lnTo>
                <a:lnTo>
                  <a:pt x="0" y="8477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3" name="TextBox 13"/>
          <p:cNvSpPr txBox="1"/>
          <p:nvPr/>
        </p:nvSpPr>
        <p:spPr>
          <a:xfrm>
            <a:off x="1498440" y="3378201"/>
            <a:ext cx="919512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spc="13" dirty="0" err="1">
                <a:solidFill>
                  <a:srgbClr val="183E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Αλλ</a:t>
            </a:r>
            <a:r>
              <a:rPr lang="en-US" b="1" spc="13" dirty="0">
                <a:solidFill>
                  <a:srgbClr val="183E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αγές λόγω της αναθεώρησης της οδηγίας για την διανομή, μέσω της πρωτοβουλίας της Στρατηγικής για την Προστασία των Ιδιωτών Επενδυτών (RIS – Retail Investment Strategy)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44826" y="4292135"/>
            <a:ext cx="5412008" cy="788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3050" lvl="1" indent="-158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pc="1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στην π</a:t>
            </a:r>
            <a:r>
              <a:rPr lang="en-US" spc="1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ώληση</a:t>
            </a:r>
            <a:r>
              <a:rPr lang="en-US" spc="1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επ</a:t>
            </a:r>
            <a:r>
              <a:rPr lang="en-US" spc="1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ενδυτικών</a:t>
            </a:r>
            <a:r>
              <a:rPr lang="en-US" spc="1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π</a:t>
            </a:r>
            <a:r>
              <a:rPr lang="en-US" spc="1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ροϊόντων</a:t>
            </a:r>
            <a:r>
              <a:rPr lang="en-US" spc="1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και </a:t>
            </a:r>
            <a:r>
              <a:rPr lang="en-US" spc="1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όχι</a:t>
            </a:r>
            <a:r>
              <a:rPr lang="en-US" spc="1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</a:t>
            </a:r>
            <a:r>
              <a:rPr lang="en-US" spc="1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μόνον</a:t>
            </a:r>
            <a:endParaRPr lang="en-US" spc="1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"/>
            </a:endParaRPr>
          </a:p>
          <a:p>
            <a:pPr marL="273050" lvl="1" indent="-158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pc="1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σε</a:t>
            </a:r>
            <a:r>
              <a:rPr lang="en-US" spc="1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</a:t>
            </a:r>
            <a:r>
              <a:rPr lang="en-US" spc="1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κάθε</a:t>
            </a:r>
            <a:r>
              <a:rPr lang="en-US" spc="1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π</a:t>
            </a:r>
            <a:r>
              <a:rPr lang="en-US" spc="1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ερί</a:t>
            </a:r>
            <a:r>
              <a:rPr lang="en-US" spc="1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πτωση πώλησης με συμβουλή</a:t>
            </a:r>
          </a:p>
        </p:txBody>
      </p:sp>
      <p:sp>
        <p:nvSpPr>
          <p:cNvPr id="16" name="Freeform 16"/>
          <p:cNvSpPr/>
          <p:nvPr/>
        </p:nvSpPr>
        <p:spPr>
          <a:xfrm>
            <a:off x="7058802" y="2424792"/>
            <a:ext cx="584177" cy="565191"/>
          </a:xfrm>
          <a:custGeom>
            <a:avLst/>
            <a:gdLst/>
            <a:ahLst/>
            <a:cxnLst/>
            <a:rect l="l" t="t" r="r" b="b"/>
            <a:pathLst>
              <a:path w="876265" h="847787">
                <a:moveTo>
                  <a:pt x="0" y="0"/>
                </a:moveTo>
                <a:lnTo>
                  <a:pt x="876266" y="0"/>
                </a:lnTo>
                <a:lnTo>
                  <a:pt x="876266" y="847787"/>
                </a:lnTo>
                <a:lnTo>
                  <a:pt x="0" y="8477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b="-18222"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3" name="Freeform 3"/>
          <p:cNvSpPr/>
          <p:nvPr/>
        </p:nvSpPr>
        <p:spPr>
          <a:xfrm>
            <a:off x="3443114" y="1316469"/>
            <a:ext cx="2133870" cy="2112531"/>
          </a:xfrm>
          <a:custGeom>
            <a:avLst/>
            <a:gdLst/>
            <a:ahLst/>
            <a:cxnLst/>
            <a:rect l="l" t="t" r="r" b="b"/>
            <a:pathLst>
              <a:path w="3200805" h="3168797">
                <a:moveTo>
                  <a:pt x="0" y="0"/>
                </a:moveTo>
                <a:lnTo>
                  <a:pt x="3200805" y="0"/>
                </a:lnTo>
                <a:lnTo>
                  <a:pt x="3200805" y="3168797"/>
                </a:lnTo>
                <a:lnTo>
                  <a:pt x="0" y="31687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4" name="TextBox 4"/>
          <p:cNvSpPr txBox="1"/>
          <p:nvPr/>
        </p:nvSpPr>
        <p:spPr>
          <a:xfrm>
            <a:off x="5735084" y="2045068"/>
            <a:ext cx="4761133" cy="34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6"/>
              </a:lnSpc>
            </a:pP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Ερωτήσεις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screen with green lines&#10;&#10;Description automatically generated">
            <a:extLst>
              <a:ext uri="{FF2B5EF4-FFF2-40B4-BE49-F238E27FC236}">
                <a16:creationId xmlns:a16="http://schemas.microsoft.com/office/drawing/2014/main" id="{E2055C13-4A2A-0879-AF2E-C337AB9EE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"/>
            <a:ext cx="12192000" cy="685800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09B14C-47BD-59A5-5B8F-260A2059AC72}"/>
              </a:ext>
            </a:extLst>
          </p:cNvPr>
          <p:cNvSpPr/>
          <p:nvPr/>
        </p:nvSpPr>
        <p:spPr>
          <a:xfrm rot="18900000">
            <a:off x="5169444" y="-2956182"/>
            <a:ext cx="5866275" cy="6023638"/>
          </a:xfrm>
          <a:custGeom>
            <a:avLst/>
            <a:gdLst>
              <a:gd name="connsiteX0" fmla="*/ 0 w 5214411"/>
              <a:gd name="connsiteY0" fmla="*/ 0 h 5385455"/>
              <a:gd name="connsiteX1" fmla="*/ 5214411 w 5214411"/>
              <a:gd name="connsiteY1" fmla="*/ 5214410 h 5385455"/>
              <a:gd name="connsiteX2" fmla="*/ 5207603 w 5214411"/>
              <a:gd name="connsiteY2" fmla="*/ 5226953 h 5385455"/>
              <a:gd name="connsiteX3" fmla="*/ 4909496 w 5214411"/>
              <a:gd name="connsiteY3" fmla="*/ 5385455 h 5385455"/>
              <a:gd name="connsiteX4" fmla="*/ 359504 w 5214411"/>
              <a:gd name="connsiteY4" fmla="*/ 5385455 h 5385455"/>
              <a:gd name="connsiteX5" fmla="*/ 0 w 5214411"/>
              <a:gd name="connsiteY5" fmla="*/ 5025951 h 5385455"/>
              <a:gd name="connsiteX6" fmla="*/ 0 w 5214411"/>
              <a:gd name="connsiteY6" fmla="*/ 0 h 53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4411" h="5385455">
                <a:moveTo>
                  <a:pt x="0" y="0"/>
                </a:moveTo>
                <a:lnTo>
                  <a:pt x="5214411" y="5214410"/>
                </a:lnTo>
                <a:lnTo>
                  <a:pt x="5207603" y="5226953"/>
                </a:lnTo>
                <a:cubicBezTo>
                  <a:pt x="5142997" y="5322582"/>
                  <a:pt x="5033589" y="5385455"/>
                  <a:pt x="4909496" y="5385455"/>
                </a:cubicBezTo>
                <a:lnTo>
                  <a:pt x="359504" y="5385455"/>
                </a:lnTo>
                <a:cubicBezTo>
                  <a:pt x="160955" y="5385455"/>
                  <a:pt x="-1" y="5224500"/>
                  <a:pt x="0" y="502595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6000"/>
                  <a:lumOff val="44000"/>
                  <a:alpha val="50000"/>
                </a:schemeClr>
              </a:gs>
              <a:gs pos="91000">
                <a:schemeClr val="accent2">
                  <a:alpha val="2000"/>
                  <a:lumMod val="88000"/>
                  <a:lumOff val="1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0D0264-6D19-E425-2354-2385E1E2FFE8}"/>
              </a:ext>
            </a:extLst>
          </p:cNvPr>
          <p:cNvSpPr/>
          <p:nvPr/>
        </p:nvSpPr>
        <p:spPr>
          <a:xfrm rot="18900000">
            <a:off x="2628486" y="4139651"/>
            <a:ext cx="5200229" cy="5349795"/>
          </a:xfrm>
          <a:custGeom>
            <a:avLst/>
            <a:gdLst>
              <a:gd name="connsiteX0" fmla="*/ 5094933 w 5200229"/>
              <a:gd name="connsiteY0" fmla="*/ 105298 h 5349795"/>
              <a:gd name="connsiteX1" fmla="*/ 5200229 w 5200229"/>
              <a:gd name="connsiteY1" fmla="*/ 359505 h 5349795"/>
              <a:gd name="connsiteX2" fmla="*/ 5200229 w 5200229"/>
              <a:gd name="connsiteY2" fmla="*/ 5349795 h 5349795"/>
              <a:gd name="connsiteX3" fmla="*/ 0 w 5200229"/>
              <a:gd name="connsiteY3" fmla="*/ 149566 h 5349795"/>
              <a:gd name="connsiteX4" fmla="*/ 36525 w 5200229"/>
              <a:gd name="connsiteY4" fmla="*/ 105297 h 5349795"/>
              <a:gd name="connsiteX5" fmla="*/ 290733 w 5200229"/>
              <a:gd name="connsiteY5" fmla="*/ 0 h 5349795"/>
              <a:gd name="connsiteX6" fmla="*/ 4840725 w 5200229"/>
              <a:gd name="connsiteY6" fmla="*/ 1 h 5349795"/>
              <a:gd name="connsiteX7" fmla="*/ 5094933 w 5200229"/>
              <a:gd name="connsiteY7" fmla="*/ 105298 h 534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0229" h="5349795">
                <a:moveTo>
                  <a:pt x="5094933" y="105298"/>
                </a:moveTo>
                <a:cubicBezTo>
                  <a:pt x="5159990" y="170354"/>
                  <a:pt x="5200229" y="260230"/>
                  <a:pt x="5200229" y="359505"/>
                </a:cubicBezTo>
                <a:lnTo>
                  <a:pt x="5200229" y="5349795"/>
                </a:lnTo>
                <a:lnTo>
                  <a:pt x="0" y="149566"/>
                </a:lnTo>
                <a:lnTo>
                  <a:pt x="36525" y="105297"/>
                </a:lnTo>
                <a:cubicBezTo>
                  <a:pt x="101582" y="40239"/>
                  <a:pt x="191458" y="1"/>
                  <a:pt x="290733" y="0"/>
                </a:cubicBezTo>
                <a:lnTo>
                  <a:pt x="4840725" y="1"/>
                </a:lnTo>
                <a:cubicBezTo>
                  <a:pt x="4940000" y="1"/>
                  <a:pt x="5029875" y="40240"/>
                  <a:pt x="5094933" y="105298"/>
                </a:cubicBezTo>
                <a:close/>
              </a:path>
            </a:pathLst>
          </a:custGeom>
          <a:gradFill>
            <a:gsLst>
              <a:gs pos="1500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2">
                  <a:lumMod val="84000"/>
                  <a:lumOff val="16000"/>
                  <a:alpha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66C03E-4CDF-8C4C-DB9A-3A2934472D5D}"/>
              </a:ext>
            </a:extLst>
          </p:cNvPr>
          <p:cNvSpPr txBox="1"/>
          <p:nvPr/>
        </p:nvSpPr>
        <p:spPr>
          <a:xfrm>
            <a:off x="4051271" y="3022807"/>
            <a:ext cx="5368954" cy="923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l-GR" sz="5400" b="1" dirty="0">
                <a:solidFill>
                  <a:schemeClr val="bg1"/>
                </a:solidFill>
                <a:ea typeface="Arimo" panose="020B0604020202020204" pitchFamily="34" charset="0"/>
                <a:cs typeface="Arimo" panose="020B0604020202020204" pitchFamily="34" charset="0"/>
              </a:rPr>
              <a:t>Σας ευχαριστώ.</a:t>
            </a:r>
            <a:endParaRPr lang="en-US" sz="54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29DF90-8F09-04CE-6EA8-C1EC438BF937}"/>
              </a:ext>
            </a:extLst>
          </p:cNvPr>
          <p:cNvSpPr/>
          <p:nvPr/>
        </p:nvSpPr>
        <p:spPr>
          <a:xfrm>
            <a:off x="8177806" y="4908376"/>
            <a:ext cx="284750" cy="28475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802C756C-E370-582D-30E1-B654D8867374}"/>
              </a:ext>
            </a:extLst>
          </p:cNvPr>
          <p:cNvSpPr/>
          <p:nvPr/>
        </p:nvSpPr>
        <p:spPr>
          <a:xfrm>
            <a:off x="2447525" y="2842113"/>
            <a:ext cx="1394850" cy="1394850"/>
          </a:xfrm>
          <a:prstGeom prst="chevron">
            <a:avLst>
              <a:gd name="adj" fmla="val 55463"/>
            </a:avLst>
          </a:prstGeom>
          <a:gradFill>
            <a:gsLst>
              <a:gs pos="0">
                <a:schemeClr val="accent1">
                  <a:lumMod val="77000"/>
                  <a:lumOff val="23000"/>
                  <a:alpha val="20000"/>
                </a:schemeClr>
              </a:gs>
              <a:gs pos="68000">
                <a:schemeClr val="bg1">
                  <a:alpha val="0"/>
                  <a:lumMod val="66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2B5277F-E71A-D044-0A54-058E5E4A2352}"/>
              </a:ext>
            </a:extLst>
          </p:cNvPr>
          <p:cNvSpPr/>
          <p:nvPr/>
        </p:nvSpPr>
        <p:spPr>
          <a:xfrm rot="5080298">
            <a:off x="3148417" y="2057283"/>
            <a:ext cx="1394850" cy="1394850"/>
          </a:xfrm>
          <a:prstGeom prst="chevron">
            <a:avLst>
              <a:gd name="adj" fmla="val 55463"/>
            </a:avLst>
          </a:prstGeom>
          <a:gradFill>
            <a:gsLst>
              <a:gs pos="0">
                <a:schemeClr val="accent1">
                  <a:lumMod val="77000"/>
                  <a:lumOff val="23000"/>
                  <a:alpha val="20000"/>
                </a:schemeClr>
              </a:gs>
              <a:gs pos="68000">
                <a:schemeClr val="bg1">
                  <a:alpha val="0"/>
                  <a:lumMod val="66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4AF55BD4-162B-6566-11B0-065A7D1C843C}"/>
              </a:ext>
            </a:extLst>
          </p:cNvPr>
          <p:cNvSpPr/>
          <p:nvPr/>
        </p:nvSpPr>
        <p:spPr>
          <a:xfrm rot="16422631">
            <a:off x="3165468" y="3582828"/>
            <a:ext cx="1394850" cy="1394850"/>
          </a:xfrm>
          <a:prstGeom prst="chevron">
            <a:avLst>
              <a:gd name="adj" fmla="val 55463"/>
            </a:avLst>
          </a:prstGeom>
          <a:gradFill>
            <a:gsLst>
              <a:gs pos="0">
                <a:schemeClr val="accent1">
                  <a:lumMod val="77000"/>
                  <a:lumOff val="23000"/>
                  <a:alpha val="20000"/>
                </a:schemeClr>
              </a:gs>
              <a:gs pos="68000">
                <a:schemeClr val="bg1">
                  <a:alpha val="0"/>
                  <a:lumMod val="66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A white and black logo&#10;&#10;Description automatically generated">
            <a:extLst>
              <a:ext uri="{FF2B5EF4-FFF2-40B4-BE49-F238E27FC236}">
                <a16:creationId xmlns:a16="http://schemas.microsoft.com/office/drawing/2014/main" id="{5208D8CD-ACBD-729A-9AE2-A0BA9C728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67" y="3957381"/>
            <a:ext cx="2461063" cy="17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8" b="-17966"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60787" y="2006600"/>
            <a:ext cx="9470426" cy="4824000"/>
          </a:xfrm>
          <a:custGeom>
            <a:avLst/>
            <a:gdLst/>
            <a:ahLst/>
            <a:cxnLst/>
            <a:rect l="l" t="t" r="r" b="b"/>
            <a:pathLst>
              <a:path w="3741403" h="1850273">
                <a:moveTo>
                  <a:pt x="15260" y="0"/>
                </a:moveTo>
                <a:lnTo>
                  <a:pt x="3726143" y="0"/>
                </a:lnTo>
                <a:cubicBezTo>
                  <a:pt x="3730191" y="0"/>
                  <a:pt x="3734072" y="1608"/>
                  <a:pt x="3736934" y="4469"/>
                </a:cubicBezTo>
                <a:cubicBezTo>
                  <a:pt x="3739795" y="7331"/>
                  <a:pt x="3741403" y="11213"/>
                  <a:pt x="3741403" y="15260"/>
                </a:cubicBezTo>
                <a:lnTo>
                  <a:pt x="3741403" y="1835013"/>
                </a:lnTo>
                <a:cubicBezTo>
                  <a:pt x="3741403" y="1839060"/>
                  <a:pt x="3739795" y="1842942"/>
                  <a:pt x="3736934" y="1845803"/>
                </a:cubicBezTo>
                <a:cubicBezTo>
                  <a:pt x="3734072" y="1848665"/>
                  <a:pt x="3730191" y="1850273"/>
                  <a:pt x="3726143" y="1850273"/>
                </a:cubicBezTo>
                <a:lnTo>
                  <a:pt x="15260" y="1850273"/>
                </a:lnTo>
                <a:cubicBezTo>
                  <a:pt x="11213" y="1850273"/>
                  <a:pt x="7331" y="1848665"/>
                  <a:pt x="4469" y="1845803"/>
                </a:cubicBezTo>
                <a:cubicBezTo>
                  <a:pt x="1608" y="1842942"/>
                  <a:pt x="0" y="1839060"/>
                  <a:pt x="0" y="1835013"/>
                </a:cubicBezTo>
                <a:lnTo>
                  <a:pt x="0" y="15260"/>
                </a:lnTo>
                <a:cubicBezTo>
                  <a:pt x="0" y="11213"/>
                  <a:pt x="1608" y="7331"/>
                  <a:pt x="4469" y="4469"/>
                </a:cubicBezTo>
                <a:cubicBezTo>
                  <a:pt x="7331" y="1608"/>
                  <a:pt x="11213" y="0"/>
                  <a:pt x="15260" y="0"/>
                </a:cubicBezTo>
                <a:close/>
              </a:path>
            </a:pathLst>
          </a:custGeom>
          <a:solidFill>
            <a:srgbClr val="006699">
              <a:alpha val="29804"/>
            </a:srgbClr>
          </a:solidFill>
        </p:spPr>
        <p:txBody>
          <a:bodyPr/>
          <a:lstStyle/>
          <a:p>
            <a:endParaRPr lang="el-GR" sz="1200"/>
          </a:p>
        </p:txBody>
      </p:sp>
      <p:sp>
        <p:nvSpPr>
          <p:cNvPr id="5" name="TextBox 5"/>
          <p:cNvSpPr txBox="1"/>
          <p:nvPr/>
        </p:nvSpPr>
        <p:spPr>
          <a:xfrm>
            <a:off x="1360787" y="1884478"/>
            <a:ext cx="9470426" cy="487638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sp>
        <p:nvSpPr>
          <p:cNvPr id="6" name="TextBox 6"/>
          <p:cNvSpPr txBox="1"/>
          <p:nvPr/>
        </p:nvSpPr>
        <p:spPr>
          <a:xfrm>
            <a:off x="2180484" y="416270"/>
            <a:ext cx="7831032" cy="646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1867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Ο α</a:t>
            </a:r>
            <a:r>
              <a:rPr lang="en-US" sz="1867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σφ</a:t>
            </a:r>
            <a:r>
              <a:rPr lang="en-US" sz="1867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αλιστικός πράκτορας &amp; οι υποχρεώσεις του έναντι του πελάτη </a:t>
            </a:r>
          </a:p>
          <a:p>
            <a:pPr algn="ctr">
              <a:lnSpc>
                <a:spcPts val="2613"/>
              </a:lnSpc>
            </a:pPr>
            <a:r>
              <a:rPr lang="en-US" sz="1867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άρθρ</a:t>
            </a:r>
            <a:r>
              <a:rPr lang="en-US" sz="1867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 28 και 29 ν. 4583/2018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64578" y="1357656"/>
            <a:ext cx="4425105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5" dirty="0" err="1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Το</a:t>
            </a:r>
            <a:r>
              <a:rPr lang="en-US" sz="1200" spc="5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 π</a:t>
            </a:r>
            <a:r>
              <a:rPr lang="en-US" sz="1200" spc="5" dirty="0" err="1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ρώτο</a:t>
            </a:r>
            <a:r>
              <a:rPr lang="en-US" sz="1200" spc="5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έντυ</a:t>
            </a:r>
            <a:r>
              <a:rPr lang="en-US" sz="1200" spc="5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πο με στοιχεία της ταυτότητας του και με τις ελάχιστες πληροφορίες που πρέπει να δώσει (άρθρο 28 παρ.1)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40072" y="1350882"/>
            <a:ext cx="2057683" cy="227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867"/>
              </a:lnSpc>
            </a:pPr>
            <a:r>
              <a:rPr lang="en-US" sz="1333" b="1" spc="5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Προσυμ</a:t>
            </a:r>
            <a:r>
              <a:rPr lang="en-US" sz="1333" b="1" spc="5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βατικό στάδιο: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85550" y="2122090"/>
            <a:ext cx="1015791" cy="101579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06699"/>
              </a:solidFill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85550" y="3316509"/>
            <a:ext cx="1015791" cy="10157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06699"/>
              </a:solidFill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85550" y="4510929"/>
            <a:ext cx="1015791" cy="101579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06699"/>
              </a:solidFill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785550" y="5705348"/>
            <a:ext cx="1015791" cy="101579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06699"/>
              </a:solidFill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2025505" y="3556465"/>
            <a:ext cx="535879" cy="535879"/>
          </a:xfrm>
          <a:custGeom>
            <a:avLst/>
            <a:gdLst/>
            <a:ahLst/>
            <a:cxnLst/>
            <a:rect l="l" t="t" r="r" b="b"/>
            <a:pathLst>
              <a:path w="803818" h="803818">
                <a:moveTo>
                  <a:pt x="0" y="0"/>
                </a:moveTo>
                <a:lnTo>
                  <a:pt x="803818" y="0"/>
                </a:lnTo>
                <a:lnTo>
                  <a:pt x="803818" y="803818"/>
                </a:lnTo>
                <a:lnTo>
                  <a:pt x="0" y="803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23" name="Freeform 23"/>
          <p:cNvSpPr/>
          <p:nvPr/>
        </p:nvSpPr>
        <p:spPr>
          <a:xfrm>
            <a:off x="2015942" y="4707474"/>
            <a:ext cx="555006" cy="559200"/>
          </a:xfrm>
          <a:custGeom>
            <a:avLst/>
            <a:gdLst/>
            <a:ahLst/>
            <a:cxnLst/>
            <a:rect l="l" t="t" r="r" b="b"/>
            <a:pathLst>
              <a:path w="832509" h="838800">
                <a:moveTo>
                  <a:pt x="0" y="0"/>
                </a:moveTo>
                <a:lnTo>
                  <a:pt x="832508" y="0"/>
                </a:lnTo>
                <a:lnTo>
                  <a:pt x="832508" y="838799"/>
                </a:lnTo>
                <a:lnTo>
                  <a:pt x="0" y="8387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  <p:sp>
        <p:nvSpPr>
          <p:cNvPr id="24" name="Freeform 24"/>
          <p:cNvSpPr/>
          <p:nvPr/>
        </p:nvSpPr>
        <p:spPr>
          <a:xfrm>
            <a:off x="2041577" y="5983414"/>
            <a:ext cx="503735" cy="459658"/>
          </a:xfrm>
          <a:custGeom>
            <a:avLst/>
            <a:gdLst/>
            <a:ahLst/>
            <a:cxnLst/>
            <a:rect l="l" t="t" r="r" b="b"/>
            <a:pathLst>
              <a:path w="755602" h="689487">
                <a:moveTo>
                  <a:pt x="0" y="0"/>
                </a:moveTo>
                <a:lnTo>
                  <a:pt x="755602" y="0"/>
                </a:lnTo>
                <a:lnTo>
                  <a:pt x="755602" y="689487"/>
                </a:lnTo>
                <a:lnTo>
                  <a:pt x="0" y="6894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25" name="Freeform 25"/>
          <p:cNvSpPr/>
          <p:nvPr/>
        </p:nvSpPr>
        <p:spPr>
          <a:xfrm>
            <a:off x="2015942" y="2341544"/>
            <a:ext cx="545443" cy="555865"/>
          </a:xfrm>
          <a:custGeom>
            <a:avLst/>
            <a:gdLst/>
            <a:ahLst/>
            <a:cxnLst/>
            <a:rect l="l" t="t" r="r" b="b"/>
            <a:pathLst>
              <a:path w="818164" h="833797">
                <a:moveTo>
                  <a:pt x="0" y="0"/>
                </a:moveTo>
                <a:lnTo>
                  <a:pt x="818163" y="0"/>
                </a:lnTo>
                <a:lnTo>
                  <a:pt x="818163" y="833797"/>
                </a:lnTo>
                <a:lnTo>
                  <a:pt x="0" y="8337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26" name="TextBox 26"/>
          <p:cNvSpPr txBox="1"/>
          <p:nvPr/>
        </p:nvSpPr>
        <p:spPr>
          <a:xfrm>
            <a:off x="2910803" y="2531561"/>
            <a:ext cx="2289350" cy="188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59"/>
              </a:lnSpc>
            </a:pP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</a:t>
            </a: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ριθμό</a:t>
            </a:r>
            <a:r>
              <a:rPr lang="el-GR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ς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ειδικού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μητρώου</a:t>
            </a:r>
            <a:endParaRPr lang="en-US" sz="1600" b="1" dirty="0">
              <a:solidFill>
                <a:srgbClr val="000000"/>
              </a:solidFill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910803" y="3644065"/>
            <a:ext cx="2671009" cy="36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9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δι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αδικτυακό</a:t>
            </a:r>
            <a:r>
              <a:rPr lang="el-GR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ς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σύνδεσμο</a:t>
            </a:r>
            <a:r>
              <a:rPr lang="el-GR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ς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της Κ.Ε.Ε.Ε.</a:t>
            </a:r>
            <a:r>
              <a:rPr lang="el-GR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γι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 το Ε.ΣΗ.Π.)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10803" y="4920399"/>
            <a:ext cx="1859773" cy="18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59"/>
              </a:lnSpc>
              <a:spcBef>
                <a:spcPct val="0"/>
              </a:spcBef>
            </a:pPr>
            <a:r>
              <a:rPr lang="el-GR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παροχή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συμ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βουλή</a:t>
            </a:r>
            <a:r>
              <a:rPr lang="el-GR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ς</a:t>
            </a:r>
            <a:endParaRPr lang="en-US" sz="1600" b="1" dirty="0">
              <a:solidFill>
                <a:srgbClr val="000000"/>
              </a:solidFill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910229" y="6165628"/>
            <a:ext cx="3052675" cy="188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59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δι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αδικασία υποβολής παραπόνων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343275" y="2122090"/>
            <a:ext cx="1015791" cy="1015791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06699"/>
              </a:solidFill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343275" y="3316509"/>
            <a:ext cx="1015791" cy="1015791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06699"/>
              </a:solidFill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343275" y="4510929"/>
            <a:ext cx="1015791" cy="1015791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06699"/>
              </a:solidFill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343275" y="5705348"/>
            <a:ext cx="1015791" cy="1015791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06699"/>
              </a:solidFill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42" name="Freeform 42"/>
          <p:cNvSpPr/>
          <p:nvPr/>
        </p:nvSpPr>
        <p:spPr>
          <a:xfrm>
            <a:off x="9605375" y="4749829"/>
            <a:ext cx="491590" cy="537991"/>
          </a:xfrm>
          <a:custGeom>
            <a:avLst/>
            <a:gdLst/>
            <a:ahLst/>
            <a:cxnLst/>
            <a:rect l="l" t="t" r="r" b="b"/>
            <a:pathLst>
              <a:path w="737385" h="806987">
                <a:moveTo>
                  <a:pt x="0" y="0"/>
                </a:moveTo>
                <a:lnTo>
                  <a:pt x="737385" y="0"/>
                </a:lnTo>
                <a:lnTo>
                  <a:pt x="737385" y="806987"/>
                </a:lnTo>
                <a:lnTo>
                  <a:pt x="0" y="8069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43" name="Freeform 43"/>
          <p:cNvSpPr/>
          <p:nvPr/>
        </p:nvSpPr>
        <p:spPr>
          <a:xfrm>
            <a:off x="9581231" y="5959814"/>
            <a:ext cx="539878" cy="539878"/>
          </a:xfrm>
          <a:custGeom>
            <a:avLst/>
            <a:gdLst/>
            <a:ahLst/>
            <a:cxnLst/>
            <a:rect l="l" t="t" r="r" b="b"/>
            <a:pathLst>
              <a:path w="809817" h="809817">
                <a:moveTo>
                  <a:pt x="0" y="0"/>
                </a:moveTo>
                <a:lnTo>
                  <a:pt x="809817" y="0"/>
                </a:lnTo>
                <a:lnTo>
                  <a:pt x="809817" y="809817"/>
                </a:lnTo>
                <a:lnTo>
                  <a:pt x="0" y="8098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44" name="Freeform 44"/>
          <p:cNvSpPr/>
          <p:nvPr/>
        </p:nvSpPr>
        <p:spPr>
          <a:xfrm>
            <a:off x="9572398" y="3649259"/>
            <a:ext cx="557544" cy="383311"/>
          </a:xfrm>
          <a:custGeom>
            <a:avLst/>
            <a:gdLst/>
            <a:ahLst/>
            <a:cxnLst/>
            <a:rect l="l" t="t" r="r" b="b"/>
            <a:pathLst>
              <a:path w="836316" h="574967">
                <a:moveTo>
                  <a:pt x="0" y="0"/>
                </a:moveTo>
                <a:lnTo>
                  <a:pt x="836316" y="0"/>
                </a:lnTo>
                <a:lnTo>
                  <a:pt x="836316" y="574967"/>
                </a:lnTo>
                <a:lnTo>
                  <a:pt x="0" y="57496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45" name="Freeform 45"/>
          <p:cNvSpPr/>
          <p:nvPr/>
        </p:nvSpPr>
        <p:spPr>
          <a:xfrm>
            <a:off x="9557243" y="2366417"/>
            <a:ext cx="572699" cy="518292"/>
          </a:xfrm>
          <a:custGeom>
            <a:avLst/>
            <a:gdLst/>
            <a:ahLst/>
            <a:cxnLst/>
            <a:rect l="l" t="t" r="r" b="b"/>
            <a:pathLst>
              <a:path w="859048" h="777438">
                <a:moveTo>
                  <a:pt x="0" y="0"/>
                </a:moveTo>
                <a:lnTo>
                  <a:pt x="859048" y="0"/>
                </a:lnTo>
                <a:lnTo>
                  <a:pt x="859048" y="777438"/>
                </a:lnTo>
                <a:lnTo>
                  <a:pt x="0" y="77743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46" name="TextBox 46"/>
          <p:cNvSpPr txBox="1"/>
          <p:nvPr/>
        </p:nvSpPr>
        <p:spPr>
          <a:xfrm>
            <a:off x="6417684" y="2498660"/>
            <a:ext cx="2816703" cy="36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59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δι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αδικασία εξωδικαστικής επίλυσης διαφοράς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417684" y="3688458"/>
            <a:ext cx="2816703" cy="36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5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δυν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ατότητα πώλησης επενδυτικών προϊόντων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962904" y="4856915"/>
            <a:ext cx="3271483" cy="368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35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συνεργ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αζόμενες (μία ή περισσότερες) ασφαλιστικές εταιρίες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794076" y="6069765"/>
            <a:ext cx="2440311" cy="36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5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δυν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ατότητα είσπραξης ασφαλίστρων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8" b="-17966"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4" name="Freeform 4"/>
          <p:cNvSpPr>
            <a:spLocks/>
          </p:cNvSpPr>
          <p:nvPr/>
        </p:nvSpPr>
        <p:spPr>
          <a:xfrm>
            <a:off x="1360787" y="1975070"/>
            <a:ext cx="9470426" cy="3708000"/>
          </a:xfrm>
          <a:custGeom>
            <a:avLst/>
            <a:gdLst/>
            <a:ahLst/>
            <a:cxnLst/>
            <a:rect l="l" t="t" r="r" b="b"/>
            <a:pathLst>
              <a:path w="3741403" h="1386535">
                <a:moveTo>
                  <a:pt x="15260" y="0"/>
                </a:moveTo>
                <a:lnTo>
                  <a:pt x="3726143" y="0"/>
                </a:lnTo>
                <a:cubicBezTo>
                  <a:pt x="3730191" y="0"/>
                  <a:pt x="3734072" y="1608"/>
                  <a:pt x="3736934" y="4469"/>
                </a:cubicBezTo>
                <a:cubicBezTo>
                  <a:pt x="3739795" y="7331"/>
                  <a:pt x="3741403" y="11213"/>
                  <a:pt x="3741403" y="15260"/>
                </a:cubicBezTo>
                <a:lnTo>
                  <a:pt x="3741403" y="1371276"/>
                </a:lnTo>
                <a:cubicBezTo>
                  <a:pt x="3741403" y="1375323"/>
                  <a:pt x="3739795" y="1379204"/>
                  <a:pt x="3736934" y="1382066"/>
                </a:cubicBezTo>
                <a:cubicBezTo>
                  <a:pt x="3734072" y="1384927"/>
                  <a:pt x="3730191" y="1386535"/>
                  <a:pt x="3726143" y="1386535"/>
                </a:cubicBezTo>
                <a:lnTo>
                  <a:pt x="15260" y="1386535"/>
                </a:lnTo>
                <a:cubicBezTo>
                  <a:pt x="11213" y="1386535"/>
                  <a:pt x="7331" y="1384927"/>
                  <a:pt x="4469" y="1382066"/>
                </a:cubicBezTo>
                <a:cubicBezTo>
                  <a:pt x="1608" y="1379204"/>
                  <a:pt x="0" y="1375323"/>
                  <a:pt x="0" y="1371276"/>
                </a:cubicBezTo>
                <a:lnTo>
                  <a:pt x="0" y="15260"/>
                </a:lnTo>
                <a:cubicBezTo>
                  <a:pt x="0" y="11213"/>
                  <a:pt x="1608" y="7331"/>
                  <a:pt x="4469" y="4469"/>
                </a:cubicBezTo>
                <a:cubicBezTo>
                  <a:pt x="7331" y="1608"/>
                  <a:pt x="11213" y="0"/>
                  <a:pt x="15260" y="0"/>
                </a:cubicBezTo>
                <a:close/>
              </a:path>
            </a:pathLst>
          </a:custGeom>
          <a:solidFill>
            <a:srgbClr val="006699">
              <a:alpha val="29804"/>
            </a:srgbClr>
          </a:solidFill>
        </p:spPr>
        <p:txBody>
          <a:bodyPr/>
          <a:lstStyle/>
          <a:p>
            <a:endParaRPr lang="el-GR" sz="1200"/>
          </a:p>
        </p:txBody>
      </p:sp>
      <p:sp>
        <p:nvSpPr>
          <p:cNvPr id="5" name="TextBox 5"/>
          <p:cNvSpPr txBox="1"/>
          <p:nvPr/>
        </p:nvSpPr>
        <p:spPr>
          <a:xfrm>
            <a:off x="1360787" y="1884478"/>
            <a:ext cx="9470426" cy="370254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grpSp>
        <p:nvGrpSpPr>
          <p:cNvPr id="6" name="Group 6"/>
          <p:cNvGrpSpPr/>
          <p:nvPr/>
        </p:nvGrpSpPr>
        <p:grpSpPr>
          <a:xfrm>
            <a:off x="1785550" y="2122090"/>
            <a:ext cx="1015791" cy="101579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06699"/>
              </a:solidFill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85550" y="3316509"/>
            <a:ext cx="1015791" cy="10157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06699"/>
              </a:solidFill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85550" y="4510929"/>
            <a:ext cx="1015791" cy="101579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06699"/>
              </a:solidFill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25505" y="3556465"/>
            <a:ext cx="535879" cy="535879"/>
          </a:xfrm>
          <a:custGeom>
            <a:avLst/>
            <a:gdLst/>
            <a:ahLst/>
            <a:cxnLst/>
            <a:rect l="l" t="t" r="r" b="b"/>
            <a:pathLst>
              <a:path w="803818" h="803818">
                <a:moveTo>
                  <a:pt x="0" y="0"/>
                </a:moveTo>
                <a:lnTo>
                  <a:pt x="803818" y="0"/>
                </a:lnTo>
                <a:lnTo>
                  <a:pt x="803818" y="803818"/>
                </a:lnTo>
                <a:lnTo>
                  <a:pt x="0" y="803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6" name="Freeform 16"/>
          <p:cNvSpPr/>
          <p:nvPr/>
        </p:nvSpPr>
        <p:spPr>
          <a:xfrm>
            <a:off x="2025506" y="4751400"/>
            <a:ext cx="539878" cy="539878"/>
          </a:xfrm>
          <a:custGeom>
            <a:avLst/>
            <a:gdLst/>
            <a:ahLst/>
            <a:cxnLst/>
            <a:rect l="l" t="t" r="r" b="b"/>
            <a:pathLst>
              <a:path w="809817" h="809817">
                <a:moveTo>
                  <a:pt x="0" y="0"/>
                </a:moveTo>
                <a:lnTo>
                  <a:pt x="809817" y="0"/>
                </a:lnTo>
                <a:lnTo>
                  <a:pt x="809817" y="809817"/>
                </a:lnTo>
                <a:lnTo>
                  <a:pt x="0" y="8098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7" name="Freeform 17"/>
          <p:cNvSpPr/>
          <p:nvPr/>
        </p:nvSpPr>
        <p:spPr>
          <a:xfrm>
            <a:off x="2008632" y="2315082"/>
            <a:ext cx="569627" cy="569627"/>
          </a:xfrm>
          <a:custGeom>
            <a:avLst/>
            <a:gdLst/>
            <a:ahLst/>
            <a:cxnLst/>
            <a:rect l="l" t="t" r="r" b="b"/>
            <a:pathLst>
              <a:path w="854441" h="854441">
                <a:moveTo>
                  <a:pt x="0" y="0"/>
                </a:moveTo>
                <a:lnTo>
                  <a:pt x="854441" y="0"/>
                </a:lnTo>
                <a:lnTo>
                  <a:pt x="854441" y="854441"/>
                </a:lnTo>
                <a:lnTo>
                  <a:pt x="0" y="8544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9" name="TextBox 19"/>
          <p:cNvSpPr txBox="1"/>
          <p:nvPr/>
        </p:nvSpPr>
        <p:spPr>
          <a:xfrm>
            <a:off x="4569946" y="1523709"/>
            <a:ext cx="3052109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5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Και </a:t>
            </a:r>
            <a:r>
              <a:rPr lang="en-US" sz="1200" spc="5" dirty="0" err="1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οι</a:t>
            </a:r>
            <a:r>
              <a:rPr lang="en-US" sz="1200" spc="5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 π</a:t>
            </a:r>
            <a:r>
              <a:rPr lang="en-US" sz="1200" spc="5" dirty="0" err="1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ρόσθετες</a:t>
            </a:r>
            <a:r>
              <a:rPr lang="en-US" sz="1200" spc="5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 π</a:t>
            </a:r>
            <a:r>
              <a:rPr lang="en-US" sz="1200" spc="5" dirty="0" err="1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ληροφορίες</a:t>
            </a:r>
            <a:r>
              <a:rPr lang="en-US" sz="1200" spc="5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 (</a:t>
            </a:r>
            <a:r>
              <a:rPr lang="en-US" sz="1200" spc="5" dirty="0" err="1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άρθρο</a:t>
            </a:r>
            <a:r>
              <a:rPr lang="en-US" sz="1200" spc="5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 29)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0803" y="2518861"/>
            <a:ext cx="7683862" cy="188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59"/>
              </a:lnSpc>
            </a:pP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γι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 τη</a:t>
            </a:r>
            <a:r>
              <a:rPr lang="el-GR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ν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μετοχική συμμετοχή ασφαλιστικής εταιρίας στον πράκτορα ή και το αντίστροφο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10803" y="3713280"/>
            <a:ext cx="5447522" cy="188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59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γι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 τις συνεργαζόμενες εταιρίες, αλλά και για τα προϊόντα τους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10802" y="4907699"/>
            <a:ext cx="7683861" cy="368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59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γι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 τη</a:t>
            </a:r>
            <a:r>
              <a:rPr lang="el-GR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ν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φύση της αμοιβής που εισπράττει (αμοιβή, προμήθεια και κάθε οικονομικό όφελος)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F1083F7-D5DE-B48E-0F42-20F38251F1D8}"/>
              </a:ext>
            </a:extLst>
          </p:cNvPr>
          <p:cNvSpPr txBox="1"/>
          <p:nvPr/>
        </p:nvSpPr>
        <p:spPr>
          <a:xfrm>
            <a:off x="2180484" y="416270"/>
            <a:ext cx="7831032" cy="646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1867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Ο α</a:t>
            </a:r>
            <a:r>
              <a:rPr lang="en-US" sz="1867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σφ</a:t>
            </a:r>
            <a:r>
              <a:rPr lang="en-US" sz="1867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αλιστικός πράκτορας &amp; οι υποχρεώσεις του έναντι του πελάτη </a:t>
            </a:r>
          </a:p>
          <a:p>
            <a:pPr algn="ctr">
              <a:lnSpc>
                <a:spcPts val="2613"/>
              </a:lnSpc>
            </a:pPr>
            <a:r>
              <a:rPr lang="en-US" sz="1867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άρθρ</a:t>
            </a:r>
            <a:r>
              <a:rPr lang="en-US" sz="1867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 28 και 29 ν. 4583/2018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09" r="-27402" b="-6436"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3" name="AutoShape 3"/>
          <p:cNvSpPr/>
          <p:nvPr/>
        </p:nvSpPr>
        <p:spPr>
          <a:xfrm>
            <a:off x="3394304" y="2065428"/>
            <a:ext cx="29098" cy="3749385"/>
          </a:xfrm>
          <a:prstGeom prst="line">
            <a:avLst/>
          </a:prstGeom>
          <a:ln w="28575" cap="rnd">
            <a:solidFill>
              <a:srgbClr val="00669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grpSp>
        <p:nvGrpSpPr>
          <p:cNvPr id="4" name="Group 4"/>
          <p:cNvGrpSpPr/>
          <p:nvPr/>
        </p:nvGrpSpPr>
        <p:grpSpPr>
          <a:xfrm>
            <a:off x="2998248" y="1279429"/>
            <a:ext cx="786011" cy="78601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99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959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98248" y="2529812"/>
            <a:ext cx="786011" cy="78601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99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959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998248" y="3779373"/>
            <a:ext cx="786011" cy="78601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99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959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030395" y="5168633"/>
            <a:ext cx="786011" cy="78601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99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959"/>
                </a:lnSpc>
              </a:pPr>
              <a:endParaRPr sz="12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3106272" y="1386380"/>
            <a:ext cx="569963" cy="572108"/>
          </a:xfrm>
          <a:custGeom>
            <a:avLst/>
            <a:gdLst/>
            <a:ahLst/>
            <a:cxnLst/>
            <a:rect l="l" t="t" r="r" b="b"/>
            <a:pathLst>
              <a:path w="854944" h="858162">
                <a:moveTo>
                  <a:pt x="0" y="0"/>
                </a:moveTo>
                <a:lnTo>
                  <a:pt x="854944" y="0"/>
                </a:lnTo>
                <a:lnTo>
                  <a:pt x="854944" y="858163"/>
                </a:lnTo>
                <a:lnTo>
                  <a:pt x="0" y="8581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7" name="Freeform 17"/>
          <p:cNvSpPr/>
          <p:nvPr/>
        </p:nvSpPr>
        <p:spPr>
          <a:xfrm>
            <a:off x="3186149" y="2695268"/>
            <a:ext cx="461805" cy="461805"/>
          </a:xfrm>
          <a:custGeom>
            <a:avLst/>
            <a:gdLst/>
            <a:ahLst/>
            <a:cxnLst/>
            <a:rect l="l" t="t" r="r" b="b"/>
            <a:pathLst>
              <a:path w="692708" h="692708">
                <a:moveTo>
                  <a:pt x="0" y="0"/>
                </a:moveTo>
                <a:lnTo>
                  <a:pt x="692707" y="0"/>
                </a:lnTo>
                <a:lnTo>
                  <a:pt x="692707" y="692707"/>
                </a:lnTo>
                <a:lnTo>
                  <a:pt x="0" y="6927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  <p:sp>
        <p:nvSpPr>
          <p:cNvPr id="18" name="Freeform 18"/>
          <p:cNvSpPr/>
          <p:nvPr/>
        </p:nvSpPr>
        <p:spPr>
          <a:xfrm>
            <a:off x="3184919" y="3940280"/>
            <a:ext cx="463035" cy="464196"/>
          </a:xfrm>
          <a:custGeom>
            <a:avLst/>
            <a:gdLst/>
            <a:ahLst/>
            <a:cxnLst/>
            <a:rect l="l" t="t" r="r" b="b"/>
            <a:pathLst>
              <a:path w="694553" h="696294">
                <a:moveTo>
                  <a:pt x="0" y="0"/>
                </a:moveTo>
                <a:lnTo>
                  <a:pt x="694553" y="0"/>
                </a:lnTo>
                <a:lnTo>
                  <a:pt x="694553" y="696294"/>
                </a:lnTo>
                <a:lnTo>
                  <a:pt x="0" y="6962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9" name="TextBox 19"/>
          <p:cNvSpPr txBox="1"/>
          <p:nvPr/>
        </p:nvSpPr>
        <p:spPr>
          <a:xfrm>
            <a:off x="3974759" y="4045378"/>
            <a:ext cx="5407638" cy="208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l-GR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Συμβουλή</a:t>
            </a:r>
            <a:endParaRPr lang="en-US" sz="1600" b="1" dirty="0">
              <a:solidFill>
                <a:srgbClr val="000000"/>
              </a:solidFill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974759" y="2769817"/>
            <a:ext cx="3917957" cy="208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Συμ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πλήρωση της αίτησης ασφάλισης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74759" y="1545434"/>
            <a:ext cx="3302364" cy="208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Ανάλυση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ανα</a:t>
            </a: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γκών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του</a:t>
            </a:r>
            <a:r>
              <a:rPr lang="en-US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 π</a:t>
            </a:r>
            <a:r>
              <a:rPr lang="en-US" sz="1600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ελάτη</a:t>
            </a:r>
            <a:endParaRPr lang="en-US" sz="1600" b="1" dirty="0">
              <a:solidFill>
                <a:srgbClr val="000000"/>
              </a:solidFill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57666" y="1295668"/>
            <a:ext cx="172312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6"/>
              </a:lnSpc>
            </a:pPr>
            <a:r>
              <a:rPr lang="en-US" sz="2666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Επ</a:t>
            </a:r>
            <a:r>
              <a:rPr lang="en-US" sz="2666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όμεν</a:t>
            </a:r>
            <a:r>
              <a:rPr lang="en-US" sz="2666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 </a:t>
            </a:r>
          </a:p>
          <a:p>
            <a:pPr>
              <a:lnSpc>
                <a:spcPts val="2666"/>
              </a:lnSpc>
            </a:pPr>
            <a:r>
              <a:rPr lang="en-US" sz="2666" b="1" dirty="0" err="1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Βήμ</a:t>
            </a:r>
            <a:r>
              <a:rPr lang="en-US" sz="2666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ατα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06906" y="5434639"/>
            <a:ext cx="4451268" cy="208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l-GR" sz="1600" b="1" dirty="0">
                <a:solidFill>
                  <a:srgbClr val="000000"/>
                </a:solidFill>
                <a:ea typeface="Calibri (MS) Bold"/>
                <a:cs typeface="Calibri (MS) Bold"/>
                <a:sym typeface="Calibri (MS) Bold"/>
              </a:rPr>
              <a:t>Επεξήγηση των χαρακτηριστικών της ασφάλισης </a:t>
            </a:r>
            <a:endParaRPr lang="en-US" sz="1600" b="1" dirty="0">
              <a:solidFill>
                <a:srgbClr val="000000"/>
              </a:solidFill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3184918" y="5325623"/>
            <a:ext cx="468493" cy="472033"/>
          </a:xfrm>
          <a:custGeom>
            <a:avLst/>
            <a:gdLst/>
            <a:ahLst/>
            <a:cxnLst/>
            <a:rect l="l" t="t" r="r" b="b"/>
            <a:pathLst>
              <a:path w="702739" h="708049">
                <a:moveTo>
                  <a:pt x="0" y="0"/>
                </a:moveTo>
                <a:lnTo>
                  <a:pt x="702739" y="0"/>
                </a:lnTo>
                <a:lnTo>
                  <a:pt x="702739" y="708049"/>
                </a:lnTo>
                <a:lnTo>
                  <a:pt x="0" y="7080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8156" b="-9843"/>
            </a:stretch>
          </a:blipFill>
        </p:spPr>
        <p:txBody>
          <a:bodyPr/>
          <a:lstStyle/>
          <a:p>
            <a:endParaRPr lang="el-GR" sz="120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83E66">
                <a:alpha val="68627"/>
              </a:srgbClr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816593" cy="2785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6137625" y="803626"/>
            <a:ext cx="6858000" cy="5250749"/>
            <a:chOff x="0" y="0"/>
            <a:chExt cx="660400" cy="5056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505628"/>
            </a:xfrm>
            <a:custGeom>
              <a:avLst/>
              <a:gdLst/>
              <a:ahLst/>
              <a:cxnLst/>
              <a:rect l="l" t="t" r="r" b="b"/>
              <a:pathLst>
                <a:path w="660400" h="505628">
                  <a:moveTo>
                    <a:pt x="220252" y="486559"/>
                  </a:moveTo>
                  <a:cubicBezTo>
                    <a:pt x="254109" y="498072"/>
                    <a:pt x="292600" y="505628"/>
                    <a:pt x="330378" y="505628"/>
                  </a:cubicBezTo>
                  <a:cubicBezTo>
                    <a:pt x="368157" y="505628"/>
                    <a:pt x="404509" y="499151"/>
                    <a:pt x="438009" y="487637"/>
                  </a:cubicBezTo>
                  <a:cubicBezTo>
                    <a:pt x="438723" y="487277"/>
                    <a:pt x="439435" y="487277"/>
                    <a:pt x="440148" y="486918"/>
                  </a:cubicBezTo>
                  <a:cubicBezTo>
                    <a:pt x="565955" y="440863"/>
                    <a:pt x="658618" y="319249"/>
                    <a:pt x="660400" y="18394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83812"/>
                  </a:lnTo>
                  <a:cubicBezTo>
                    <a:pt x="1782" y="319968"/>
                    <a:pt x="93019" y="441583"/>
                    <a:pt x="220252" y="486559"/>
                  </a:cubicBezTo>
                  <a:close/>
                </a:path>
              </a:pathLst>
            </a:custGeom>
            <a:solidFill>
              <a:srgbClr val="183E66">
                <a:alpha val="89804"/>
              </a:srgbClr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660400" cy="4548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281160" y="2254876"/>
            <a:ext cx="4570933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3"/>
              </a:lnSpc>
            </a:pPr>
            <a:r>
              <a:rPr lang="en-US" sz="2932" b="1" dirty="0">
                <a:solidFill>
                  <a:srgbClr val="FFFFFF"/>
                </a:solidFill>
                <a:ea typeface="Calibri (MS) Bold"/>
                <a:cs typeface="Calibri (MS) Bold"/>
                <a:sym typeface="Calibri (MS) Bold"/>
              </a:rPr>
              <a:t>Ο π</a:t>
            </a:r>
            <a:r>
              <a:rPr lang="en-US" sz="2932" b="1" dirty="0" err="1">
                <a:solidFill>
                  <a:srgbClr val="FFFFFF"/>
                </a:solidFill>
                <a:ea typeface="Calibri (MS) Bold"/>
                <a:cs typeface="Calibri (MS) Bold"/>
                <a:sym typeface="Calibri (MS) Bold"/>
              </a:rPr>
              <a:t>ράκτορ</a:t>
            </a:r>
            <a:r>
              <a:rPr lang="en-US" sz="2932" b="1" dirty="0">
                <a:solidFill>
                  <a:srgbClr val="FFFFFF"/>
                </a:solidFill>
                <a:ea typeface="Calibri (MS) Bold"/>
                <a:cs typeface="Calibri (MS) Bold"/>
                <a:sym typeface="Calibri (MS) Bold"/>
              </a:rPr>
              <a:t>ας προβαίνει σε ανάλυση αναγκών του πελάτη (άρθρο 30)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19200" y="3949396"/>
            <a:ext cx="3073400" cy="2908604"/>
            <a:chOff x="0" y="0"/>
            <a:chExt cx="1214183" cy="11490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14183" cy="1149078"/>
            </a:xfrm>
            <a:custGeom>
              <a:avLst/>
              <a:gdLst/>
              <a:ahLst/>
              <a:cxnLst/>
              <a:rect l="l" t="t" r="r" b="b"/>
              <a:pathLst>
                <a:path w="1214183" h="1149078">
                  <a:moveTo>
                    <a:pt x="0" y="0"/>
                  </a:moveTo>
                  <a:lnTo>
                    <a:pt x="1214183" y="0"/>
                  </a:lnTo>
                  <a:lnTo>
                    <a:pt x="1214183" y="1149078"/>
                  </a:lnTo>
                  <a:lnTo>
                    <a:pt x="0" y="1149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214183" cy="12252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559300" y="3949396"/>
            <a:ext cx="3073400" cy="2908604"/>
            <a:chOff x="0" y="0"/>
            <a:chExt cx="1214183" cy="11490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14183" cy="1149078"/>
            </a:xfrm>
            <a:custGeom>
              <a:avLst/>
              <a:gdLst/>
              <a:ahLst/>
              <a:cxnLst/>
              <a:rect l="l" t="t" r="r" b="b"/>
              <a:pathLst>
                <a:path w="1214183" h="1149078">
                  <a:moveTo>
                    <a:pt x="0" y="0"/>
                  </a:moveTo>
                  <a:lnTo>
                    <a:pt x="1214183" y="0"/>
                  </a:lnTo>
                  <a:lnTo>
                    <a:pt x="1214183" y="1149078"/>
                  </a:lnTo>
                  <a:lnTo>
                    <a:pt x="0" y="1149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1214183" cy="12252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899400" y="3949396"/>
            <a:ext cx="3073400" cy="2908604"/>
            <a:chOff x="0" y="0"/>
            <a:chExt cx="1214183" cy="114907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14183" cy="1149078"/>
            </a:xfrm>
            <a:custGeom>
              <a:avLst/>
              <a:gdLst/>
              <a:ahLst/>
              <a:cxnLst/>
              <a:rect l="l" t="t" r="r" b="b"/>
              <a:pathLst>
                <a:path w="1214183" h="1149078">
                  <a:moveTo>
                    <a:pt x="0" y="0"/>
                  </a:moveTo>
                  <a:lnTo>
                    <a:pt x="1214183" y="0"/>
                  </a:lnTo>
                  <a:lnTo>
                    <a:pt x="1214183" y="1149078"/>
                  </a:lnTo>
                  <a:lnTo>
                    <a:pt x="0" y="1149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1214183" cy="12252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82899" y="4047229"/>
            <a:ext cx="2746003" cy="5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</a:pPr>
            <a:r>
              <a:rPr lang="en-US" sz="1663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Προσδιορισμός</a:t>
            </a:r>
            <a:r>
              <a:rPr lang="en-US" sz="166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απα</a:t>
            </a:r>
            <a:r>
              <a:rPr lang="en-US" sz="1663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ιτήσεων</a:t>
            </a:r>
            <a:r>
              <a:rPr lang="en-US" sz="166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&amp; ανα</a:t>
            </a:r>
            <a:r>
              <a:rPr lang="en-US" sz="1663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γκών</a:t>
            </a:r>
            <a:r>
              <a:rPr lang="en-US" sz="166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</a:t>
            </a:r>
            <a:r>
              <a:rPr lang="en-US" sz="1663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του</a:t>
            </a:r>
            <a:r>
              <a:rPr lang="en-US" sz="166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π</a:t>
            </a:r>
            <a:r>
              <a:rPr lang="en-US" sz="1663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ελάτη</a:t>
            </a:r>
            <a:endParaRPr lang="en-US" sz="1663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039100" y="4047229"/>
            <a:ext cx="2821624" cy="859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  <a:spcBef>
                <a:spcPct val="0"/>
              </a:spcBef>
            </a:pPr>
            <a:r>
              <a:rPr lang="en-US" sz="166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Συμπλήρωση εντύπου της ασφαλιστικής εταιρίας ή του πράκτορα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97238" y="4047229"/>
            <a:ext cx="2797525" cy="1154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  <a:spcBef>
                <a:spcPct val="0"/>
              </a:spcBef>
            </a:pPr>
            <a:r>
              <a:rPr lang="en-US" sz="166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Το προτεινόμενο ασφαλιστικό προϊόν ανταποκρίνεται στις απαιτήσεις και τις ανάγκες του πελάτη.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697238" y="5459428"/>
            <a:ext cx="2797525" cy="1162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  <a:spcBef>
                <a:spcPct val="0"/>
              </a:spcBef>
            </a:pPr>
            <a:r>
              <a:rPr lang="en-US" sz="166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Η σωστή ανάλυση των αναγκών οδηγεί στην αιτιολογημένη προσωπική σύσταση, στη σωστή συμβουλή.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3" name="AutoShape 3"/>
          <p:cNvSpPr/>
          <p:nvPr/>
        </p:nvSpPr>
        <p:spPr>
          <a:xfrm>
            <a:off x="5236339" y="2422684"/>
            <a:ext cx="29098" cy="3749385"/>
          </a:xfrm>
          <a:prstGeom prst="line">
            <a:avLst/>
          </a:prstGeom>
          <a:ln w="28575" cap="rnd">
            <a:solidFill>
              <a:srgbClr val="3EC19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grpSp>
        <p:nvGrpSpPr>
          <p:cNvPr id="4" name="Group 4"/>
          <p:cNvGrpSpPr/>
          <p:nvPr/>
        </p:nvGrpSpPr>
        <p:grpSpPr>
          <a:xfrm>
            <a:off x="4840284" y="1636685"/>
            <a:ext cx="786011" cy="78601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99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959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840284" y="2887068"/>
            <a:ext cx="786011" cy="78601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99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959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40284" y="4136629"/>
            <a:ext cx="786011" cy="78601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99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959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72431" y="5525889"/>
            <a:ext cx="786011" cy="78601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99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959"/>
                </a:lnSpc>
              </a:pPr>
              <a:endParaRPr sz="12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4948307" y="1743636"/>
            <a:ext cx="569963" cy="572108"/>
          </a:xfrm>
          <a:custGeom>
            <a:avLst/>
            <a:gdLst/>
            <a:ahLst/>
            <a:cxnLst/>
            <a:rect l="l" t="t" r="r" b="b"/>
            <a:pathLst>
              <a:path w="854944" h="858162">
                <a:moveTo>
                  <a:pt x="0" y="0"/>
                </a:moveTo>
                <a:lnTo>
                  <a:pt x="854945" y="0"/>
                </a:lnTo>
                <a:lnTo>
                  <a:pt x="854945" y="858162"/>
                </a:lnTo>
                <a:lnTo>
                  <a:pt x="0" y="8581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7" name="Freeform 17"/>
          <p:cNvSpPr/>
          <p:nvPr/>
        </p:nvSpPr>
        <p:spPr>
          <a:xfrm>
            <a:off x="5028184" y="3052524"/>
            <a:ext cx="461805" cy="461805"/>
          </a:xfrm>
          <a:custGeom>
            <a:avLst/>
            <a:gdLst/>
            <a:ahLst/>
            <a:cxnLst/>
            <a:rect l="l" t="t" r="r" b="b"/>
            <a:pathLst>
              <a:path w="692708" h="692708">
                <a:moveTo>
                  <a:pt x="0" y="0"/>
                </a:moveTo>
                <a:lnTo>
                  <a:pt x="692708" y="0"/>
                </a:lnTo>
                <a:lnTo>
                  <a:pt x="692708" y="692708"/>
                </a:lnTo>
                <a:lnTo>
                  <a:pt x="0" y="692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  <p:sp>
        <p:nvSpPr>
          <p:cNvPr id="18" name="Freeform 18"/>
          <p:cNvSpPr/>
          <p:nvPr/>
        </p:nvSpPr>
        <p:spPr>
          <a:xfrm>
            <a:off x="5026955" y="4297536"/>
            <a:ext cx="463035" cy="464196"/>
          </a:xfrm>
          <a:custGeom>
            <a:avLst/>
            <a:gdLst/>
            <a:ahLst/>
            <a:cxnLst/>
            <a:rect l="l" t="t" r="r" b="b"/>
            <a:pathLst>
              <a:path w="694553" h="696294">
                <a:moveTo>
                  <a:pt x="0" y="0"/>
                </a:moveTo>
                <a:lnTo>
                  <a:pt x="694553" y="0"/>
                </a:lnTo>
                <a:lnTo>
                  <a:pt x="694553" y="696294"/>
                </a:lnTo>
                <a:lnTo>
                  <a:pt x="0" y="6962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9" name="TextBox 19"/>
          <p:cNvSpPr txBox="1"/>
          <p:nvPr/>
        </p:nvSpPr>
        <p:spPr>
          <a:xfrm>
            <a:off x="5816795" y="4402634"/>
            <a:ext cx="3485046" cy="199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Γραπτά, με έντυπο ή ηλεκτρονικά (άρθρο 33)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16795" y="3054826"/>
            <a:ext cx="5689405" cy="404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Σε κάθε πώληση, πλην ασφαλίσεων μεγάλων κινδύνων &amp; επαγγελματία πελάτη (πιστωτικό ίδρυμα)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16795" y="1801090"/>
            <a:ext cx="5369235" cy="404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Είναι αιτιολογημένη προσωπική σύσταση, μετά από την ανάλυση των αναγκών του πελάτη, η οποία δίδεται πριν από την σύναψη της σύμβασης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7666" y="1630335"/>
            <a:ext cx="3251266" cy="69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6"/>
              </a:lnSpc>
            </a:pPr>
            <a:r>
              <a:rPr lang="en-US" sz="2666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Τι σημαίνει συμβουλή </a:t>
            </a:r>
          </a:p>
          <a:p>
            <a:pPr>
              <a:lnSpc>
                <a:spcPts val="2666"/>
              </a:lnSpc>
            </a:pPr>
            <a:r>
              <a:rPr lang="en-US" sz="2666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(άρθρο 30 παρ.1)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48942" y="5791895"/>
            <a:ext cx="3485046" cy="199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Με απόδειξη ότι την έδωσε</a:t>
            </a:r>
          </a:p>
        </p:txBody>
      </p:sp>
      <p:sp>
        <p:nvSpPr>
          <p:cNvPr id="24" name="Freeform 24"/>
          <p:cNvSpPr/>
          <p:nvPr/>
        </p:nvSpPr>
        <p:spPr>
          <a:xfrm>
            <a:off x="5026954" y="5682879"/>
            <a:ext cx="468493" cy="472033"/>
          </a:xfrm>
          <a:custGeom>
            <a:avLst/>
            <a:gdLst/>
            <a:ahLst/>
            <a:cxnLst/>
            <a:rect l="l" t="t" r="r" b="b"/>
            <a:pathLst>
              <a:path w="702739" h="708049">
                <a:moveTo>
                  <a:pt x="0" y="0"/>
                </a:moveTo>
                <a:lnTo>
                  <a:pt x="702738" y="0"/>
                </a:lnTo>
                <a:lnTo>
                  <a:pt x="702738" y="708049"/>
                </a:lnTo>
                <a:lnTo>
                  <a:pt x="0" y="7080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  <p:sp>
        <p:nvSpPr>
          <p:cNvPr id="25" name="TextBox 25"/>
          <p:cNvSpPr txBox="1"/>
          <p:nvPr/>
        </p:nvSpPr>
        <p:spPr>
          <a:xfrm>
            <a:off x="757666" y="679450"/>
            <a:ext cx="8985424" cy="349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6"/>
              </a:lnSpc>
            </a:pP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Ο π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ράκτορ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ας δίδει πάντα συμβουλή (άρθρο 27 παρ.2)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l-GR" sz="120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83E66">
                <a:alpha val="68627"/>
              </a:srgbClr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816593" cy="2785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6137625" y="803626"/>
            <a:ext cx="6858000" cy="5250749"/>
            <a:chOff x="0" y="0"/>
            <a:chExt cx="660400" cy="5056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505628"/>
            </a:xfrm>
            <a:custGeom>
              <a:avLst/>
              <a:gdLst/>
              <a:ahLst/>
              <a:cxnLst/>
              <a:rect l="l" t="t" r="r" b="b"/>
              <a:pathLst>
                <a:path w="660400" h="505628">
                  <a:moveTo>
                    <a:pt x="220252" y="486559"/>
                  </a:moveTo>
                  <a:cubicBezTo>
                    <a:pt x="254109" y="498072"/>
                    <a:pt x="292600" y="505628"/>
                    <a:pt x="330378" y="505628"/>
                  </a:cubicBezTo>
                  <a:cubicBezTo>
                    <a:pt x="368157" y="505628"/>
                    <a:pt x="404509" y="499151"/>
                    <a:pt x="438009" y="487637"/>
                  </a:cubicBezTo>
                  <a:cubicBezTo>
                    <a:pt x="438723" y="487277"/>
                    <a:pt x="439435" y="487277"/>
                    <a:pt x="440148" y="486918"/>
                  </a:cubicBezTo>
                  <a:cubicBezTo>
                    <a:pt x="565955" y="440863"/>
                    <a:pt x="658618" y="319249"/>
                    <a:pt x="660400" y="18394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83812"/>
                  </a:lnTo>
                  <a:cubicBezTo>
                    <a:pt x="1782" y="319968"/>
                    <a:pt x="93019" y="441583"/>
                    <a:pt x="220252" y="486559"/>
                  </a:cubicBezTo>
                  <a:close/>
                </a:path>
              </a:pathLst>
            </a:custGeom>
            <a:solidFill>
              <a:srgbClr val="183E66">
                <a:alpha val="89804"/>
              </a:srgbClr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660400" cy="4548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61896" y="1007519"/>
            <a:ext cx="1028700" cy="10287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3E66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12855" y="2474369"/>
            <a:ext cx="1028700" cy="10287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3E66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12391" y="3943335"/>
            <a:ext cx="1028700" cy="10287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3E66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8" name="AutoShape 18"/>
          <p:cNvSpPr/>
          <p:nvPr/>
        </p:nvSpPr>
        <p:spPr>
          <a:xfrm>
            <a:off x="561575" y="2201319"/>
            <a:ext cx="6122671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grpSp>
        <p:nvGrpSpPr>
          <p:cNvPr id="19" name="Group 19"/>
          <p:cNvGrpSpPr/>
          <p:nvPr/>
        </p:nvGrpSpPr>
        <p:grpSpPr>
          <a:xfrm>
            <a:off x="663349" y="5412302"/>
            <a:ext cx="1028700" cy="102870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3E66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2" name="AutoShape 22"/>
          <p:cNvSpPr/>
          <p:nvPr/>
        </p:nvSpPr>
        <p:spPr>
          <a:xfrm>
            <a:off x="561896" y="3670285"/>
            <a:ext cx="6122203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sp>
        <p:nvSpPr>
          <p:cNvPr id="23" name="AutoShape 23"/>
          <p:cNvSpPr/>
          <p:nvPr/>
        </p:nvSpPr>
        <p:spPr>
          <a:xfrm>
            <a:off x="612391" y="5137135"/>
            <a:ext cx="6071708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sp>
        <p:nvSpPr>
          <p:cNvPr id="24" name="Freeform 24"/>
          <p:cNvSpPr/>
          <p:nvPr/>
        </p:nvSpPr>
        <p:spPr>
          <a:xfrm>
            <a:off x="895838" y="2757817"/>
            <a:ext cx="461805" cy="461805"/>
          </a:xfrm>
          <a:custGeom>
            <a:avLst/>
            <a:gdLst/>
            <a:ahLst/>
            <a:cxnLst/>
            <a:rect l="l" t="t" r="r" b="b"/>
            <a:pathLst>
              <a:path w="692708" h="692708">
                <a:moveTo>
                  <a:pt x="0" y="0"/>
                </a:moveTo>
                <a:lnTo>
                  <a:pt x="692708" y="0"/>
                </a:lnTo>
                <a:lnTo>
                  <a:pt x="692708" y="692707"/>
                </a:lnTo>
                <a:lnTo>
                  <a:pt x="0" y="692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  <p:sp>
        <p:nvSpPr>
          <p:cNvPr id="25" name="Freeform 25"/>
          <p:cNvSpPr/>
          <p:nvPr/>
        </p:nvSpPr>
        <p:spPr>
          <a:xfrm>
            <a:off x="864194" y="1241511"/>
            <a:ext cx="424105" cy="560717"/>
          </a:xfrm>
          <a:custGeom>
            <a:avLst/>
            <a:gdLst/>
            <a:ahLst/>
            <a:cxnLst/>
            <a:rect l="l" t="t" r="r" b="b"/>
            <a:pathLst>
              <a:path w="636158" h="841075">
                <a:moveTo>
                  <a:pt x="0" y="0"/>
                </a:moveTo>
                <a:lnTo>
                  <a:pt x="636159" y="0"/>
                </a:lnTo>
                <a:lnTo>
                  <a:pt x="636159" y="841075"/>
                </a:lnTo>
                <a:lnTo>
                  <a:pt x="0" y="8410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sz="1200"/>
          </a:p>
        </p:txBody>
      </p:sp>
      <p:sp>
        <p:nvSpPr>
          <p:cNvPr id="26" name="Freeform 26"/>
          <p:cNvSpPr/>
          <p:nvPr/>
        </p:nvSpPr>
        <p:spPr>
          <a:xfrm>
            <a:off x="847294" y="4184543"/>
            <a:ext cx="558893" cy="558893"/>
          </a:xfrm>
          <a:custGeom>
            <a:avLst/>
            <a:gdLst/>
            <a:ahLst/>
            <a:cxnLst/>
            <a:rect l="l" t="t" r="r" b="b"/>
            <a:pathLst>
              <a:path w="838339" h="838339">
                <a:moveTo>
                  <a:pt x="0" y="0"/>
                </a:moveTo>
                <a:lnTo>
                  <a:pt x="838339" y="0"/>
                </a:lnTo>
                <a:lnTo>
                  <a:pt x="838339" y="838339"/>
                </a:lnTo>
                <a:lnTo>
                  <a:pt x="0" y="838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27" name="Freeform 27"/>
          <p:cNvSpPr/>
          <p:nvPr/>
        </p:nvSpPr>
        <p:spPr>
          <a:xfrm>
            <a:off x="814825" y="5633841"/>
            <a:ext cx="623832" cy="585623"/>
          </a:xfrm>
          <a:custGeom>
            <a:avLst/>
            <a:gdLst/>
            <a:ahLst/>
            <a:cxnLst/>
            <a:rect l="l" t="t" r="r" b="b"/>
            <a:pathLst>
              <a:path w="935748" h="878434">
                <a:moveTo>
                  <a:pt x="0" y="0"/>
                </a:moveTo>
                <a:lnTo>
                  <a:pt x="935748" y="0"/>
                </a:lnTo>
                <a:lnTo>
                  <a:pt x="935748" y="878433"/>
                </a:lnTo>
                <a:lnTo>
                  <a:pt x="0" y="8784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28" name="AutoShape 28"/>
          <p:cNvSpPr/>
          <p:nvPr/>
        </p:nvSpPr>
        <p:spPr>
          <a:xfrm>
            <a:off x="561721" y="6606102"/>
            <a:ext cx="6122378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grpSp>
        <p:nvGrpSpPr>
          <p:cNvPr id="29" name="Group 29"/>
          <p:cNvGrpSpPr/>
          <p:nvPr/>
        </p:nvGrpSpPr>
        <p:grpSpPr>
          <a:xfrm>
            <a:off x="8050489" y="4622785"/>
            <a:ext cx="1028700" cy="102870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2" name="Freeform 32"/>
          <p:cNvSpPr/>
          <p:nvPr/>
        </p:nvSpPr>
        <p:spPr>
          <a:xfrm>
            <a:off x="8237315" y="4809611"/>
            <a:ext cx="655051" cy="655051"/>
          </a:xfrm>
          <a:custGeom>
            <a:avLst/>
            <a:gdLst/>
            <a:ahLst/>
            <a:cxnLst/>
            <a:rect l="l" t="t" r="r" b="b"/>
            <a:pathLst>
              <a:path w="982577" h="982577">
                <a:moveTo>
                  <a:pt x="0" y="0"/>
                </a:moveTo>
                <a:lnTo>
                  <a:pt x="982577" y="0"/>
                </a:lnTo>
                <a:lnTo>
                  <a:pt x="982577" y="982577"/>
                </a:lnTo>
                <a:lnTo>
                  <a:pt x="0" y="982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33" name="TextBox 33"/>
          <p:cNvSpPr txBox="1"/>
          <p:nvPr/>
        </p:nvSpPr>
        <p:spPr>
          <a:xfrm>
            <a:off x="7281160" y="2254876"/>
            <a:ext cx="4570933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3"/>
              </a:lnSpc>
            </a:pPr>
            <a:r>
              <a:rPr lang="en-US" sz="2932" b="1" dirty="0">
                <a:solidFill>
                  <a:srgbClr val="FFFFFF"/>
                </a:solidFill>
                <a:ea typeface="Calibri (MS) Bold"/>
                <a:cs typeface="Calibri (MS) Bold"/>
                <a:sym typeface="Calibri (MS) Bold"/>
              </a:rPr>
              <a:t>Η </a:t>
            </a:r>
            <a:r>
              <a:rPr lang="en-US" sz="2932" b="1" dirty="0" err="1">
                <a:solidFill>
                  <a:srgbClr val="FFFFFF"/>
                </a:solidFill>
                <a:ea typeface="Calibri (MS) Bold"/>
                <a:cs typeface="Calibri (MS) Bold"/>
                <a:sym typeface="Calibri (MS) Bold"/>
              </a:rPr>
              <a:t>συμ</a:t>
            </a:r>
            <a:r>
              <a:rPr lang="en-US" sz="2932" b="1" dirty="0">
                <a:solidFill>
                  <a:srgbClr val="FFFFFF"/>
                </a:solidFill>
                <a:ea typeface="Calibri (MS) Bold"/>
                <a:cs typeface="Calibri (MS) Bold"/>
                <a:sym typeface="Calibri (MS) Bold"/>
              </a:rPr>
              <a:t>πλήρωση της αίτησης ασφάλισης</a:t>
            </a:r>
          </a:p>
          <a:p>
            <a:pPr algn="r">
              <a:lnSpc>
                <a:spcPts val="2873"/>
              </a:lnSpc>
            </a:pPr>
            <a:r>
              <a:rPr lang="en-US" sz="2932" b="1" dirty="0" err="1">
                <a:solidFill>
                  <a:srgbClr val="FFFFFF"/>
                </a:solidFill>
                <a:ea typeface="Calibri (MS) Bold"/>
                <a:cs typeface="Calibri (MS) Bold"/>
                <a:sym typeface="Calibri (MS) Bold"/>
              </a:rPr>
              <a:t>Άρθρο</a:t>
            </a:r>
            <a:r>
              <a:rPr lang="en-US" sz="2932" b="1" dirty="0">
                <a:solidFill>
                  <a:srgbClr val="FFFFFF"/>
                </a:solidFill>
                <a:ea typeface="Calibri (MS) Bold"/>
                <a:cs typeface="Calibri (MS) Bold"/>
                <a:sym typeface="Calibri (MS) Bold"/>
              </a:rPr>
              <a:t> 28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92050" y="1000241"/>
            <a:ext cx="5042755" cy="100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9"/>
              </a:lnSpc>
            </a:pPr>
            <a:r>
              <a:rPr lang="en-US" sz="1463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Έντυπο της ασφαλιστικής εταιρίας με αναφορά των στοιχείων (ΑΦΜ, Αρ. Μητρώου..) πράκτορα που μιλά με τον πελάτη, ή και του διαμεσολαβητή που έχει σύμβαση με την ασφαλιστική εταιρία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69794" y="2830542"/>
            <a:ext cx="5042755" cy="241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9"/>
              </a:lnSpc>
            </a:pPr>
            <a:r>
              <a:rPr lang="en-US" sz="1463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Συμπληρώνεται από τον πράκτορα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795273" y="4292122"/>
            <a:ext cx="5042755" cy="241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9"/>
              </a:lnSpc>
            </a:pPr>
            <a:r>
              <a:rPr lang="en-US" sz="1463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Ακριβής περιγραφή του τι ζητά ο πελάτης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795273" y="5644222"/>
            <a:ext cx="4687565" cy="498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9"/>
              </a:lnSpc>
            </a:pPr>
            <a:r>
              <a:rPr lang="en-US" sz="1463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Υπογράφεται από τον πελάτη σε δύο αντίγραφα και παραδίδεται στην ασφαλιστική εταιρία και στον πελάτη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231589" y="4863158"/>
            <a:ext cx="2538939" cy="498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9"/>
              </a:lnSpc>
              <a:spcBef>
                <a:spcPct val="0"/>
              </a:spcBef>
            </a:pPr>
            <a:r>
              <a:rPr lang="en-US" sz="1463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Αίτηση ασφάλισης στον κλάδο αυτοκινήτων : ν. 5113/2024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22" b="-17644"/>
            </a:stretch>
          </a:blipFill>
        </p:spPr>
        <p:txBody>
          <a:bodyPr/>
          <a:lstStyle/>
          <a:p>
            <a:endParaRPr lang="el-GR" sz="1200"/>
          </a:p>
        </p:txBody>
      </p:sp>
      <p:grpSp>
        <p:nvGrpSpPr>
          <p:cNvPr id="3" name="Group 3"/>
          <p:cNvGrpSpPr/>
          <p:nvPr/>
        </p:nvGrpSpPr>
        <p:grpSpPr>
          <a:xfrm>
            <a:off x="4491467" y="1331383"/>
            <a:ext cx="1028700" cy="10287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3E66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4491467" y="280035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3E66"/>
          </a:solidFill>
        </p:spPr>
        <p:txBody>
          <a:bodyPr/>
          <a:lstStyle/>
          <a:p>
            <a:endParaRPr lang="el-GR" sz="1200"/>
          </a:p>
        </p:txBody>
      </p:sp>
      <p:sp>
        <p:nvSpPr>
          <p:cNvPr id="8" name="TextBox 8"/>
          <p:cNvSpPr txBox="1"/>
          <p:nvPr/>
        </p:nvSpPr>
        <p:spPr>
          <a:xfrm>
            <a:off x="4587908" y="2800350"/>
            <a:ext cx="835819" cy="93225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sp>
        <p:nvSpPr>
          <p:cNvPr id="10" name="Freeform 10"/>
          <p:cNvSpPr/>
          <p:nvPr/>
        </p:nvSpPr>
        <p:spPr>
          <a:xfrm>
            <a:off x="4491467" y="4269317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3E66"/>
          </a:solidFill>
        </p:spPr>
        <p:txBody>
          <a:bodyPr/>
          <a:lstStyle/>
          <a:p>
            <a:endParaRPr lang="el-GR" sz="1200"/>
          </a:p>
        </p:txBody>
      </p:sp>
      <p:sp>
        <p:nvSpPr>
          <p:cNvPr id="11" name="TextBox 11"/>
          <p:cNvSpPr txBox="1"/>
          <p:nvPr/>
        </p:nvSpPr>
        <p:spPr>
          <a:xfrm>
            <a:off x="4587908" y="4269317"/>
            <a:ext cx="835819" cy="93225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sp>
        <p:nvSpPr>
          <p:cNvPr id="12" name="AutoShape 12"/>
          <p:cNvSpPr/>
          <p:nvPr/>
        </p:nvSpPr>
        <p:spPr>
          <a:xfrm flipV="1">
            <a:off x="4491467" y="2580217"/>
            <a:ext cx="7700533" cy="0"/>
          </a:xfrm>
          <a:prstGeom prst="line">
            <a:avLst/>
          </a:prstGeom>
          <a:ln w="9525" cap="flat">
            <a:solidFill>
              <a:srgbClr val="183E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sp>
        <p:nvSpPr>
          <p:cNvPr id="13" name="AutoShape 13"/>
          <p:cNvSpPr/>
          <p:nvPr/>
        </p:nvSpPr>
        <p:spPr>
          <a:xfrm>
            <a:off x="4491467" y="4051300"/>
            <a:ext cx="7700533" cy="0"/>
          </a:xfrm>
          <a:prstGeom prst="line">
            <a:avLst/>
          </a:prstGeom>
          <a:ln w="9525" cap="flat">
            <a:solidFill>
              <a:srgbClr val="183E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sp>
        <p:nvSpPr>
          <p:cNvPr id="14" name="AutoShape 14"/>
          <p:cNvSpPr/>
          <p:nvPr/>
        </p:nvSpPr>
        <p:spPr>
          <a:xfrm>
            <a:off x="4491467" y="5520267"/>
            <a:ext cx="7700533" cy="0"/>
          </a:xfrm>
          <a:prstGeom prst="line">
            <a:avLst/>
          </a:prstGeom>
          <a:ln w="9525" cap="flat">
            <a:solidFill>
              <a:srgbClr val="183E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sp>
        <p:nvSpPr>
          <p:cNvPr id="15" name="Freeform 15"/>
          <p:cNvSpPr/>
          <p:nvPr/>
        </p:nvSpPr>
        <p:spPr>
          <a:xfrm>
            <a:off x="4711690" y="3038101"/>
            <a:ext cx="558893" cy="558893"/>
          </a:xfrm>
          <a:custGeom>
            <a:avLst/>
            <a:gdLst/>
            <a:ahLst/>
            <a:cxnLst/>
            <a:rect l="l" t="t" r="r" b="b"/>
            <a:pathLst>
              <a:path w="838339" h="838339">
                <a:moveTo>
                  <a:pt x="0" y="0"/>
                </a:moveTo>
                <a:lnTo>
                  <a:pt x="838339" y="0"/>
                </a:lnTo>
                <a:lnTo>
                  <a:pt x="838339" y="838340"/>
                </a:lnTo>
                <a:lnTo>
                  <a:pt x="0" y="838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6" name="Freeform 16"/>
          <p:cNvSpPr/>
          <p:nvPr/>
        </p:nvSpPr>
        <p:spPr>
          <a:xfrm>
            <a:off x="4587908" y="4363971"/>
            <a:ext cx="806459" cy="742950"/>
          </a:xfrm>
          <a:custGeom>
            <a:avLst/>
            <a:gdLst/>
            <a:ahLst/>
            <a:cxnLst/>
            <a:rect l="l" t="t" r="r" b="b"/>
            <a:pathLst>
              <a:path w="1209688" h="1114425">
                <a:moveTo>
                  <a:pt x="0" y="0"/>
                </a:moveTo>
                <a:lnTo>
                  <a:pt x="1209688" y="0"/>
                </a:lnTo>
                <a:lnTo>
                  <a:pt x="1209688" y="1114425"/>
                </a:lnTo>
                <a:lnTo>
                  <a:pt x="0" y="1114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7" name="Freeform 17"/>
          <p:cNvSpPr/>
          <p:nvPr/>
        </p:nvSpPr>
        <p:spPr>
          <a:xfrm>
            <a:off x="4678970" y="1456267"/>
            <a:ext cx="655653" cy="742950"/>
          </a:xfrm>
          <a:custGeom>
            <a:avLst/>
            <a:gdLst/>
            <a:ahLst/>
            <a:cxnLst/>
            <a:rect l="l" t="t" r="r" b="b"/>
            <a:pathLst>
              <a:path w="983480" h="1114425">
                <a:moveTo>
                  <a:pt x="0" y="0"/>
                </a:moveTo>
                <a:lnTo>
                  <a:pt x="983480" y="0"/>
                </a:lnTo>
                <a:lnTo>
                  <a:pt x="983480" y="1114425"/>
                </a:lnTo>
                <a:lnTo>
                  <a:pt x="0" y="1114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18" name="TextBox 18"/>
          <p:cNvSpPr txBox="1"/>
          <p:nvPr/>
        </p:nvSpPr>
        <p:spPr>
          <a:xfrm>
            <a:off x="5651397" y="1651227"/>
            <a:ext cx="6201933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b="1" spc="6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Επ</a:t>
            </a:r>
            <a:r>
              <a:rPr lang="en-US" sz="1666" b="1" spc="6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εξήγηση</a:t>
            </a:r>
            <a:r>
              <a:rPr lang="en-US" sz="1666" b="1" spc="6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</a:t>
            </a:r>
            <a:r>
              <a:rPr lang="en-US" sz="1666" b="1" spc="6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του</a:t>
            </a:r>
            <a:r>
              <a:rPr lang="en-US" sz="1666" b="1" spc="6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α</a:t>
            </a:r>
            <a:r>
              <a:rPr lang="en-US" sz="1666" b="1" spc="6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σφ</a:t>
            </a:r>
            <a:r>
              <a:rPr lang="en-US" sz="1666" b="1" spc="6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αλιστικού προϊόντος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59610" y="4646964"/>
            <a:ext cx="6201933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b="1" spc="6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Ενήμερη</a:t>
            </a:r>
            <a:r>
              <a:rPr lang="en-US" sz="1666" b="1" spc="6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απ</a:t>
            </a:r>
            <a:r>
              <a:rPr lang="en-US" sz="1666" b="1" spc="6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όφ</a:t>
            </a:r>
            <a:r>
              <a:rPr lang="en-US" sz="1666" b="1" spc="6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αση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51396" y="3129747"/>
            <a:ext cx="6201933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6" b="1" spc="6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Πα</a:t>
            </a:r>
            <a:r>
              <a:rPr lang="en-US" sz="1666" b="1" spc="6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ράδοση</a:t>
            </a:r>
            <a:r>
              <a:rPr lang="en-US" sz="1666" b="1" spc="6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</a:t>
            </a:r>
            <a:r>
              <a:rPr lang="en-US" sz="1666" b="1" spc="6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εγγράφου</a:t>
            </a:r>
            <a:r>
              <a:rPr lang="en-US" sz="1666" b="1" spc="6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</a:t>
            </a:r>
            <a:r>
              <a:rPr lang="en-US" sz="1666" b="1" spc="6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Πληροφοριών</a:t>
            </a:r>
            <a:r>
              <a:rPr lang="en-US" sz="1666" b="1" spc="6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(</a:t>
            </a:r>
            <a:r>
              <a:rPr lang="en-US" sz="1666" b="1" spc="6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άρθρο</a:t>
            </a:r>
            <a:r>
              <a:rPr lang="en-US" sz="1666" b="1" spc="6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30 παρ. 3 και 4)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5800" y="1141110"/>
            <a:ext cx="3544808" cy="69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6"/>
              </a:lnSpc>
            </a:pP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Η 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ολοκλήρωση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του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π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ροσυμ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βατικού σταδίου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22" b="-17644"/>
            </a:stretch>
          </a:blipFill>
        </p:spPr>
        <p:txBody>
          <a:bodyPr/>
          <a:lstStyle/>
          <a:p>
            <a:endParaRPr lang="el-GR" sz="1200" dirty="0"/>
          </a:p>
        </p:txBody>
      </p:sp>
      <p:sp>
        <p:nvSpPr>
          <p:cNvPr id="3" name="TextBox 3"/>
          <p:cNvSpPr txBox="1"/>
          <p:nvPr/>
        </p:nvSpPr>
        <p:spPr>
          <a:xfrm>
            <a:off x="685800" y="1141110"/>
            <a:ext cx="959331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6"/>
              </a:lnSpc>
            </a:pP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Τα </a:t>
            </a:r>
            <a:r>
              <a:rPr lang="en-US" sz="2666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έντυ</a:t>
            </a:r>
            <a:r>
              <a:rPr lang="en-US" sz="266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πα της προσυμβατικής ενημέρωσης, έντυπα του πράκτορα ή της ασφαλιστικής εταιρίας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944EE0-D8B6-C532-0CD2-2090F66DE4E3}"/>
              </a:ext>
            </a:extLst>
          </p:cNvPr>
          <p:cNvGrpSpPr/>
          <p:nvPr/>
        </p:nvGrpSpPr>
        <p:grpSpPr>
          <a:xfrm>
            <a:off x="1105866" y="5519098"/>
            <a:ext cx="9980269" cy="911233"/>
            <a:chOff x="1773013" y="5519098"/>
            <a:chExt cx="9980269" cy="911233"/>
          </a:xfrm>
        </p:grpSpPr>
        <p:grpSp>
          <p:nvGrpSpPr>
            <p:cNvPr id="16" name="Group 16"/>
            <p:cNvGrpSpPr/>
            <p:nvPr/>
          </p:nvGrpSpPr>
          <p:grpSpPr>
            <a:xfrm>
              <a:off x="1773013" y="5519098"/>
              <a:ext cx="768141" cy="76814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83E66"/>
              </a:solidFill>
            </p:spPr>
            <p:txBody>
              <a:bodyPr/>
              <a:lstStyle/>
              <a:p>
                <a:endParaRPr lang="el-GR" sz="1200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5157030" y="5519098"/>
              <a:ext cx="768141" cy="76814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83E66"/>
              </a:solidFill>
            </p:spPr>
            <p:txBody>
              <a:bodyPr/>
              <a:lstStyle/>
              <a:p>
                <a:endParaRPr lang="el-GR" sz="1200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8541048" y="5519098"/>
              <a:ext cx="768141" cy="76814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83E66"/>
              </a:solidFill>
            </p:spPr>
            <p:txBody>
              <a:bodyPr/>
              <a:lstStyle/>
              <a:p>
                <a:endParaRPr lang="el-GR" sz="1200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2616929" y="5585347"/>
              <a:ext cx="2183608" cy="634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Το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 π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ληροφορι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ακό έντυπο του ασφαλιστικού προϊόντος (ασφαλιστικής εταιρίας)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024608" y="5572147"/>
              <a:ext cx="2080431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Το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έντυ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πο </a:t>
              </a:r>
              <a:r>
                <a:rPr lang="el-G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ενημέρωσης/συναίνεσης για την επεξεργασία προσωπικών δεδομένων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 (π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ράκτορ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α)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409194" y="5566569"/>
              <a:ext cx="2344088" cy="64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Τα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έντυ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πα εναντίωσης, υπαναχώρησης και καταγγελίας (ασφαλιστικής εταιρίας)</a:t>
              </a:r>
              <a:r>
                <a:rPr lang="el-G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 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1945031" y="5610438"/>
              <a:ext cx="424105" cy="560717"/>
            </a:xfrm>
            <a:custGeom>
              <a:avLst/>
              <a:gdLst/>
              <a:ahLst/>
              <a:cxnLst/>
              <a:rect l="l" t="t" r="r" b="b"/>
              <a:pathLst>
                <a:path w="636158" h="841075">
                  <a:moveTo>
                    <a:pt x="0" y="0"/>
                  </a:moveTo>
                  <a:lnTo>
                    <a:pt x="636159" y="0"/>
                  </a:lnTo>
                  <a:lnTo>
                    <a:pt x="636159" y="841075"/>
                  </a:lnTo>
                  <a:lnTo>
                    <a:pt x="0" y="84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328480" y="5611484"/>
              <a:ext cx="424105" cy="560717"/>
            </a:xfrm>
            <a:custGeom>
              <a:avLst/>
              <a:gdLst/>
              <a:ahLst/>
              <a:cxnLst/>
              <a:rect l="l" t="t" r="r" b="b"/>
              <a:pathLst>
                <a:path w="636158" h="841075">
                  <a:moveTo>
                    <a:pt x="0" y="0"/>
                  </a:moveTo>
                  <a:lnTo>
                    <a:pt x="636159" y="0"/>
                  </a:lnTo>
                  <a:lnTo>
                    <a:pt x="636159" y="841075"/>
                  </a:lnTo>
                  <a:lnTo>
                    <a:pt x="0" y="84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8713066" y="5622288"/>
              <a:ext cx="424105" cy="560717"/>
            </a:xfrm>
            <a:custGeom>
              <a:avLst/>
              <a:gdLst/>
              <a:ahLst/>
              <a:cxnLst/>
              <a:rect l="l" t="t" r="r" b="b"/>
              <a:pathLst>
                <a:path w="636158" h="841075">
                  <a:moveTo>
                    <a:pt x="0" y="0"/>
                  </a:moveTo>
                  <a:lnTo>
                    <a:pt x="636158" y="0"/>
                  </a:lnTo>
                  <a:lnTo>
                    <a:pt x="636158" y="841074"/>
                  </a:lnTo>
                  <a:lnTo>
                    <a:pt x="0" y="841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</p:grpSp>
      <p:sp>
        <p:nvSpPr>
          <p:cNvPr id="37" name="AutoShape 37"/>
          <p:cNvSpPr/>
          <p:nvPr/>
        </p:nvSpPr>
        <p:spPr>
          <a:xfrm>
            <a:off x="0" y="4308714"/>
            <a:ext cx="12192000" cy="0"/>
          </a:xfrm>
          <a:prstGeom prst="line">
            <a:avLst/>
          </a:prstGeom>
          <a:ln w="28575" cap="flat">
            <a:solidFill>
              <a:srgbClr val="FF99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82CCE99-5E06-E146-ECA9-93DF3D73E69B}"/>
              </a:ext>
            </a:extLst>
          </p:cNvPr>
          <p:cNvGrpSpPr/>
          <p:nvPr/>
        </p:nvGrpSpPr>
        <p:grpSpPr>
          <a:xfrm>
            <a:off x="1031093" y="3459577"/>
            <a:ext cx="10129815" cy="1685474"/>
            <a:chOff x="1334863" y="3459577"/>
            <a:chExt cx="10129815" cy="1685474"/>
          </a:xfrm>
        </p:grpSpPr>
        <p:sp>
          <p:nvSpPr>
            <p:cNvPr id="4" name="Freeform 4"/>
            <p:cNvSpPr/>
            <p:nvPr/>
          </p:nvSpPr>
          <p:spPr>
            <a:xfrm>
              <a:off x="1334863" y="3472377"/>
              <a:ext cx="2351739" cy="1672674"/>
            </a:xfrm>
            <a:custGeom>
              <a:avLst/>
              <a:gdLst/>
              <a:ahLst/>
              <a:cxnLst/>
              <a:rect l="l" t="t" r="r" b="b"/>
              <a:pathLst>
                <a:path w="3527608" h="2509011">
                  <a:moveTo>
                    <a:pt x="0" y="0"/>
                  </a:moveTo>
                  <a:lnTo>
                    <a:pt x="3527608" y="0"/>
                  </a:lnTo>
                  <a:lnTo>
                    <a:pt x="3527608" y="2509011"/>
                  </a:lnTo>
                  <a:lnTo>
                    <a:pt x="0" y="2509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6510829" y="3464469"/>
              <a:ext cx="2351739" cy="1672674"/>
            </a:xfrm>
            <a:custGeom>
              <a:avLst/>
              <a:gdLst/>
              <a:ahLst/>
              <a:cxnLst/>
              <a:rect l="l" t="t" r="r" b="b"/>
              <a:pathLst>
                <a:path w="3527608" h="2509011">
                  <a:moveTo>
                    <a:pt x="0" y="0"/>
                  </a:moveTo>
                  <a:lnTo>
                    <a:pt x="3527608" y="0"/>
                  </a:lnTo>
                  <a:lnTo>
                    <a:pt x="3527608" y="2509011"/>
                  </a:lnTo>
                  <a:lnTo>
                    <a:pt x="0" y="2509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3916348" y="3472377"/>
              <a:ext cx="2351739" cy="1672674"/>
            </a:xfrm>
            <a:custGeom>
              <a:avLst/>
              <a:gdLst/>
              <a:ahLst/>
              <a:cxnLst/>
              <a:rect l="l" t="t" r="r" b="b"/>
              <a:pathLst>
                <a:path w="3527608" h="2509011">
                  <a:moveTo>
                    <a:pt x="0" y="0"/>
                  </a:moveTo>
                  <a:lnTo>
                    <a:pt x="3527608" y="0"/>
                  </a:lnTo>
                  <a:lnTo>
                    <a:pt x="3527608" y="2509011"/>
                  </a:lnTo>
                  <a:lnTo>
                    <a:pt x="0" y="2509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A2952952-D41C-4D44-C659-01C67ABBB5EA}"/>
                </a:ext>
              </a:extLst>
            </p:cNvPr>
            <p:cNvSpPr/>
            <p:nvPr/>
          </p:nvSpPr>
          <p:spPr>
            <a:xfrm>
              <a:off x="9112939" y="3459577"/>
              <a:ext cx="2351739" cy="836337"/>
            </a:xfrm>
            <a:custGeom>
              <a:avLst/>
              <a:gdLst/>
              <a:ahLst/>
              <a:cxnLst/>
              <a:rect l="l" t="t" r="r" b="b"/>
              <a:pathLst>
                <a:path w="3527608" h="2509011">
                  <a:moveTo>
                    <a:pt x="0" y="0"/>
                  </a:moveTo>
                  <a:lnTo>
                    <a:pt x="3527608" y="0"/>
                  </a:lnTo>
                  <a:lnTo>
                    <a:pt x="3527608" y="2509011"/>
                  </a:lnTo>
                  <a:lnTo>
                    <a:pt x="0" y="2509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b="-100000"/>
              </a:stretch>
            </a:blipFill>
          </p:spPr>
          <p:txBody>
            <a:bodyPr/>
            <a:lstStyle/>
            <a:p>
              <a:endParaRPr lang="el-GR" sz="12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05EE194-5499-806C-7FDA-CE372C486B3A}"/>
              </a:ext>
            </a:extLst>
          </p:cNvPr>
          <p:cNvGrpSpPr/>
          <p:nvPr/>
        </p:nvGrpSpPr>
        <p:grpSpPr>
          <a:xfrm>
            <a:off x="197847" y="2401048"/>
            <a:ext cx="11796306" cy="774429"/>
            <a:chOff x="218281" y="2401048"/>
            <a:chExt cx="11796306" cy="774429"/>
          </a:xfrm>
        </p:grpSpPr>
        <p:grpSp>
          <p:nvGrpSpPr>
            <p:cNvPr id="7" name="Group 7"/>
            <p:cNvGrpSpPr/>
            <p:nvPr/>
          </p:nvGrpSpPr>
          <p:grpSpPr>
            <a:xfrm>
              <a:off x="218281" y="2407336"/>
              <a:ext cx="768141" cy="76814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B3759"/>
              </a:solidFill>
            </p:spPr>
            <p:txBody>
              <a:bodyPr/>
              <a:lstStyle/>
              <a:p>
                <a:endParaRPr lang="el-GR" sz="120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347924" y="2407336"/>
              <a:ext cx="768141" cy="76814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B3759"/>
              </a:solidFill>
            </p:spPr>
            <p:txBody>
              <a:bodyPr/>
              <a:lstStyle/>
              <a:p>
                <a:endParaRPr lang="el-GR" sz="120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223180" y="2407336"/>
              <a:ext cx="768141" cy="768141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B3759"/>
              </a:solidFill>
            </p:spPr>
            <p:txBody>
              <a:bodyPr/>
              <a:lstStyle/>
              <a:p>
                <a:endParaRPr lang="el-GR"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070880" y="2459726"/>
              <a:ext cx="2183608" cy="634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Το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έντυ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πο με τα στοιχεία της ταυτότητας και τις πρώτες πληροφορίες (πράκτορα)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198237" y="2573512"/>
              <a:ext cx="1980637" cy="422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Η α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ίτηση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 α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σφάλισης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 (α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σφ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αλιστικής εταιρίας)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080237" y="2459711"/>
              <a:ext cx="1782331" cy="640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Το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έντυ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πο της ανάλυσης αναγκών (πράκτορα ή ασφαλιστικής εταιρίας)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390299" y="2510526"/>
              <a:ext cx="424105" cy="560717"/>
            </a:xfrm>
            <a:custGeom>
              <a:avLst/>
              <a:gdLst/>
              <a:ahLst/>
              <a:cxnLst/>
              <a:rect l="l" t="t" r="r" b="b"/>
              <a:pathLst>
                <a:path w="636158" h="841075">
                  <a:moveTo>
                    <a:pt x="0" y="0"/>
                  </a:moveTo>
                  <a:lnTo>
                    <a:pt x="636158" y="0"/>
                  </a:lnTo>
                  <a:lnTo>
                    <a:pt x="636158" y="841075"/>
                  </a:lnTo>
                  <a:lnTo>
                    <a:pt x="0" y="84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524673" y="2510526"/>
              <a:ext cx="424105" cy="560717"/>
            </a:xfrm>
            <a:custGeom>
              <a:avLst/>
              <a:gdLst/>
              <a:ahLst/>
              <a:cxnLst/>
              <a:rect l="l" t="t" r="r" b="b"/>
              <a:pathLst>
                <a:path w="636158" h="841075">
                  <a:moveTo>
                    <a:pt x="0" y="0"/>
                  </a:moveTo>
                  <a:lnTo>
                    <a:pt x="636158" y="0"/>
                  </a:lnTo>
                  <a:lnTo>
                    <a:pt x="636158" y="841075"/>
                  </a:lnTo>
                  <a:lnTo>
                    <a:pt x="0" y="84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6395198" y="2510526"/>
              <a:ext cx="424105" cy="560717"/>
            </a:xfrm>
            <a:custGeom>
              <a:avLst/>
              <a:gdLst/>
              <a:ahLst/>
              <a:cxnLst/>
              <a:rect l="l" t="t" r="r" b="b"/>
              <a:pathLst>
                <a:path w="636158" h="841075">
                  <a:moveTo>
                    <a:pt x="0" y="0"/>
                  </a:moveTo>
                  <a:lnTo>
                    <a:pt x="636158" y="0"/>
                  </a:lnTo>
                  <a:lnTo>
                    <a:pt x="636158" y="841075"/>
                  </a:lnTo>
                  <a:lnTo>
                    <a:pt x="0" y="84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grpSp>
          <p:nvGrpSpPr>
            <p:cNvPr id="39" name="Group 22">
              <a:extLst>
                <a:ext uri="{FF2B5EF4-FFF2-40B4-BE49-F238E27FC236}">
                  <a16:creationId xmlns:a16="http://schemas.microsoft.com/office/drawing/2014/main" id="{4AED3016-672D-9389-62A2-E119BBE7759F}"/>
                </a:ext>
              </a:extLst>
            </p:cNvPr>
            <p:cNvGrpSpPr/>
            <p:nvPr/>
          </p:nvGrpSpPr>
          <p:grpSpPr>
            <a:xfrm>
              <a:off x="9067318" y="2401048"/>
              <a:ext cx="768141" cy="768141"/>
              <a:chOff x="0" y="0"/>
              <a:chExt cx="812800" cy="812800"/>
            </a:xfrm>
          </p:grpSpPr>
          <p:sp>
            <p:nvSpPr>
              <p:cNvPr id="40" name="Freeform 23">
                <a:extLst>
                  <a:ext uri="{FF2B5EF4-FFF2-40B4-BE49-F238E27FC236}">
                    <a16:creationId xmlns:a16="http://schemas.microsoft.com/office/drawing/2014/main" id="{B984DE3E-4D47-95D2-4A9A-A907563D85D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83E66"/>
              </a:solidFill>
            </p:spPr>
            <p:txBody>
              <a:bodyPr/>
              <a:lstStyle/>
              <a:p>
                <a:endParaRPr lang="el-GR" sz="1200"/>
              </a:p>
            </p:txBody>
          </p:sp>
          <p:sp>
            <p:nvSpPr>
              <p:cNvPr id="41" name="TextBox 24">
                <a:extLst>
                  <a:ext uri="{FF2B5EF4-FFF2-40B4-BE49-F238E27FC236}">
                    <a16:creationId xmlns:a16="http://schemas.microsoft.com/office/drawing/2014/main" id="{ACAD8AA9-0754-8D48-5220-C121926D6113}"/>
                  </a:ext>
                </a:extLst>
              </p:cNvPr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98F14C94-CBE2-92E2-619A-85ECB00BD598}"/>
                </a:ext>
              </a:extLst>
            </p:cNvPr>
            <p:cNvSpPr/>
            <p:nvPr/>
          </p:nvSpPr>
          <p:spPr>
            <a:xfrm>
              <a:off x="9239336" y="2504238"/>
              <a:ext cx="424105" cy="560717"/>
            </a:xfrm>
            <a:custGeom>
              <a:avLst/>
              <a:gdLst/>
              <a:ahLst/>
              <a:cxnLst/>
              <a:rect l="l" t="t" r="r" b="b"/>
              <a:pathLst>
                <a:path w="636158" h="841075">
                  <a:moveTo>
                    <a:pt x="0" y="0"/>
                  </a:moveTo>
                  <a:lnTo>
                    <a:pt x="636158" y="0"/>
                  </a:lnTo>
                  <a:lnTo>
                    <a:pt x="636158" y="841074"/>
                  </a:lnTo>
                  <a:lnTo>
                    <a:pt x="0" y="841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43" name="TextBox 27">
              <a:extLst>
                <a:ext uri="{FF2B5EF4-FFF2-40B4-BE49-F238E27FC236}">
                  <a16:creationId xmlns:a16="http://schemas.microsoft.com/office/drawing/2014/main" id="{C35A7A00-CCCA-4A27-F3BD-4C6E32893B4B}"/>
                </a:ext>
              </a:extLst>
            </p:cNvPr>
            <p:cNvSpPr txBox="1"/>
            <p:nvPr/>
          </p:nvSpPr>
          <p:spPr>
            <a:xfrm>
              <a:off x="9939170" y="2423290"/>
              <a:ext cx="2075417" cy="640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l-G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 Bold"/>
                </a:rPr>
                <a:t>Το έντυπο της συμβουλής (πράκτορα ή ασφαλιστικής εταιρίας) 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B9D"/>
      </a:accent1>
      <a:accent2>
        <a:srgbClr val="0B977A"/>
      </a:accent2>
      <a:accent3>
        <a:srgbClr val="80D6ED"/>
      </a:accent3>
      <a:accent4>
        <a:srgbClr val="FFC000"/>
      </a:accent4>
      <a:accent5>
        <a:srgbClr val="0000F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804</Words>
  <Application>Microsoft Office PowerPoint</Application>
  <PresentationFormat>Ευρεία οθόνη</PresentationFormat>
  <Paragraphs>93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5" baseType="lpstr">
      <vt:lpstr>Aptos</vt:lpstr>
      <vt:lpstr>Arial</vt:lpstr>
      <vt:lpstr>Arimo</vt:lpstr>
      <vt:lpstr>Arimo bold</vt:lpstr>
      <vt:lpstr>Calibri</vt:lpstr>
      <vt:lpstr>Calibri (MS)</vt:lpstr>
      <vt:lpstr>Calibri (MS) Bold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Hasmotulla</dc:creator>
  <cp:lastModifiedBy>Varouchaki Eva</cp:lastModifiedBy>
  <cp:revision>81</cp:revision>
  <cp:lastPrinted>2025-03-10T07:20:23Z</cp:lastPrinted>
  <dcterms:created xsi:type="dcterms:W3CDTF">2023-11-01T05:39:26Z</dcterms:created>
  <dcterms:modified xsi:type="dcterms:W3CDTF">2025-03-10T12:30:33Z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b64bc3-3cc3-48db-b754-29276e43c02f_Enabled">
    <vt:lpwstr>true</vt:lpwstr>
  </property>
  <property fmtid="{D5CDD505-2E9C-101B-9397-08002B2CF9AE}" pid="3" name="MSIP_Label_a7b64bc3-3cc3-48db-b754-29276e43c02f_SetDate">
    <vt:lpwstr>2025-02-07T08:27:40Z</vt:lpwstr>
  </property>
  <property fmtid="{D5CDD505-2E9C-101B-9397-08002B2CF9AE}" pid="4" name="MSIP_Label_a7b64bc3-3cc3-48db-b754-29276e43c02f_Method">
    <vt:lpwstr>Privileged</vt:lpwstr>
  </property>
  <property fmtid="{D5CDD505-2E9C-101B-9397-08002B2CF9AE}" pid="5" name="MSIP_Label_a7b64bc3-3cc3-48db-b754-29276e43c02f_Name">
    <vt:lpwstr>Personal</vt:lpwstr>
  </property>
  <property fmtid="{D5CDD505-2E9C-101B-9397-08002B2CF9AE}" pid="6" name="MSIP_Label_a7b64bc3-3cc3-48db-b754-29276e43c02f_SiteId">
    <vt:lpwstr>e117f3d3-1e56-4e3b-9586-8970b07a6f20</vt:lpwstr>
  </property>
  <property fmtid="{D5CDD505-2E9C-101B-9397-08002B2CF9AE}" pid="7" name="MSIP_Label_a7b64bc3-3cc3-48db-b754-29276e43c02f_ActionId">
    <vt:lpwstr>f86bb809-712b-4bd7-8140-6a49c804c892</vt:lpwstr>
  </property>
  <property fmtid="{D5CDD505-2E9C-101B-9397-08002B2CF9AE}" pid="8" name="MSIP_Label_a7b64bc3-3cc3-48db-b754-29276e43c02f_ContentBits">
    <vt:lpwstr>2</vt:lpwstr>
  </property>
  <property fmtid="{D5CDD505-2E9C-101B-9397-08002B2CF9AE}" pid="9" name="MSIP_Label_a7b64bc3-3cc3-48db-b754-29276e43c02f_Tag">
    <vt:lpwstr>10, 0, 1, 1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Internal - Εσωτερικής Χρήσης</vt:lpwstr>
  </property>
</Properties>
</file>